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y="6858000" cx="12192000"/>
  <p:notesSz cx="6858000" cy="9144000"/>
  <p:embeddedFontLst>
    <p:embeddedFont>
      <p:font typeface="Montserrat"/>
      <p:regular r:id="rId59"/>
      <p:bold r:id="rId60"/>
      <p:italic r:id="rId61"/>
      <p:boldItalic r:id="rId62"/>
    </p:embeddedFont>
    <p:embeddedFont>
      <p:font typeface="Corbel"/>
      <p:regular r:id="rId63"/>
      <p:bold r:id="rId64"/>
      <p:italic r:id="rId65"/>
      <p:boldItalic r:id="rId66"/>
    </p:embeddedFont>
    <p:embeddedFont>
      <p:font typeface="Montserrat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schemas.openxmlformats.org/officeDocument/2006/relationships/font" Target="fonts/MontserratLight-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6.xml"/><Relationship Id="rId64" Type="http://schemas.openxmlformats.org/officeDocument/2006/relationships/font" Target="fonts/Corbel-bold.fntdata"/><Relationship Id="rId63" Type="http://schemas.openxmlformats.org/officeDocument/2006/relationships/font" Target="fonts/Corbel-regular.fntdata"/><Relationship Id="rId22" Type="http://schemas.openxmlformats.org/officeDocument/2006/relationships/slide" Target="slides/slide18.xml"/><Relationship Id="rId66" Type="http://schemas.openxmlformats.org/officeDocument/2006/relationships/font" Target="fonts/Corbel-boldItalic.fntdata"/><Relationship Id="rId21" Type="http://schemas.openxmlformats.org/officeDocument/2006/relationships/slide" Target="slides/slide17.xml"/><Relationship Id="rId65" Type="http://schemas.openxmlformats.org/officeDocument/2006/relationships/font" Target="fonts/Corbel-italic.fntdata"/><Relationship Id="rId24" Type="http://schemas.openxmlformats.org/officeDocument/2006/relationships/slide" Target="slides/slide20.xml"/><Relationship Id="rId68" Type="http://schemas.openxmlformats.org/officeDocument/2006/relationships/font" Target="fonts/MontserratLight-bold.fntdata"/><Relationship Id="rId23" Type="http://schemas.openxmlformats.org/officeDocument/2006/relationships/slide" Target="slides/slide19.xml"/><Relationship Id="rId67" Type="http://schemas.openxmlformats.org/officeDocument/2006/relationships/font" Target="fonts/MontserratLight-regular.fntdata"/><Relationship Id="rId60" Type="http://schemas.openxmlformats.org/officeDocument/2006/relationships/font" Target="fonts/Montserrat-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Light-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Montserrat-regular.fntdata"/><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1e31bbcb6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51e31bbcb6_1_6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1e31bbcb6_1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51e31bbcb6_1_6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72283de0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3072283de0f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1e31bbcb6_1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51e31bbcb6_1_7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1e31bbcb6_1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51e31bbcb6_1_7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1e31bbcb6_1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51e31bbcb6_1_8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1e31bbcb6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51e31bbcb6_1_7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1e31bbcb6_1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51e31bbcb6_1_6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1e31bbcb6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51e31bbcb6_1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51e31bbcb6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251e31bbcb6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51e31bbc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251e31bbcb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1e31bbcb6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51e31bbcb6_1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1e31bbcb6_1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51e31bbcb6_1_7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1e31bbcb6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51e31bbcb6_1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1e31bbcb6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51e31bbcb6_1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51e31bbcb6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51e31bbcb6_1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1e31bbcb6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251e31bbcb6_1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1e31bbcb6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51e31bbcb6_1_3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1e31bbcb6_1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51e31bbcb6_1_7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186652dd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25186652dd9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51e31bbcb6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51e31bbcb6_1_8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e3fc860d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1e3fc860d2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51e31bbcb6_1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51e31bbcb6_1_8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1e31bbcb6_1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51e31bbcb6_1_8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1e31bbcb6_1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51e31bbcb6_1_10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51e31bbcb6_1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51e31bbcb6_1_9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1e31bbcb6_1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51e31bbcb6_1_9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1e31bbcb6_1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251e31bbcb6_1_9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51e31bbcb6_1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51e31bbcb6_1_10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51e31bbcb6_1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251e31bbcb6_1_10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52442c7a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252442c7ad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51e31bbcb6_1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51e31bbcb6_1_1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51e31bbcb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251e31bbcb6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51e31bbcb6_1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251e31bbcb6_1_10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51e31bbcb6_1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251e31bbcb6_1_1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5186652dd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25186652dd9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072283de0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3072283de0f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0723d863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30723d8639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0723d8639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30723d86396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0723d8639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30723d86396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0723d8639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30723d86396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0723d8639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30723d86396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0723d8639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30723d86396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1e31bbcb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251e31bbcb6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51e31bbcb6_1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251e31bbcb6_1_1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1e31bbcb6_1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251e31bbcb6_1_14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51e31bbcb6_1_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251e31bbcb6_1_14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51e31bbcb6_1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251e31bbcb6_1_14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1e31bbcb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251e31bbcb6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1e31bbcb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51e31bbcb6_1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186652dd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5186652dd9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6" name="Shape 6"/>
        <p:cNvGrpSpPr/>
        <p:nvPr/>
      </p:nvGrpSpPr>
      <p:grpSpPr>
        <a:xfrm>
          <a:off x="0" y="0"/>
          <a:ext cx="0" cy="0"/>
          <a:chOff x="0" y="0"/>
          <a:chExt cx="0" cy="0"/>
        </a:xfrm>
      </p:grpSpPr>
      <p:pic>
        <p:nvPicPr>
          <p:cNvPr descr="A picture containing text, athletic game, golf&#10;&#10;Description automatically generated" id="7" name="Google Shape;7;p2"/>
          <p:cNvPicPr preferRelativeResize="0"/>
          <p:nvPr/>
        </p:nvPicPr>
        <p:blipFill rotWithShape="1">
          <a:blip r:embed="rId2">
            <a:alphaModFix/>
          </a:blip>
          <a:srcRect b="0" l="0" r="0" t="0"/>
          <a:stretch/>
        </p:blipFill>
        <p:spPr>
          <a:xfrm>
            <a:off x="532" y="401"/>
            <a:ext cx="12190946" cy="6857205"/>
          </a:xfrm>
          <a:prstGeom prst="rect">
            <a:avLst/>
          </a:prstGeom>
          <a:noFill/>
          <a:ln>
            <a:noFill/>
          </a:ln>
        </p:spPr>
      </p:pic>
      <p:sp>
        <p:nvSpPr>
          <p:cNvPr id="8" name="Google Shape;8;p2"/>
          <p:cNvSpPr txBox="1"/>
          <p:nvPr/>
        </p:nvSpPr>
        <p:spPr>
          <a:xfrm>
            <a:off x="496000" y="512000"/>
            <a:ext cx="872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9" name="Google Shape;9;p2"/>
          <p:cNvSpPr txBox="1"/>
          <p:nvPr>
            <p:ph idx="1" type="body"/>
          </p:nvPr>
        </p:nvSpPr>
        <p:spPr>
          <a:xfrm>
            <a:off x="1409333" y="1423799"/>
            <a:ext cx="10427991"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10" name="Google Shape;10;p2"/>
          <p:cNvSpPr txBox="1"/>
          <p:nvPr>
            <p:ph idx="2" type="body"/>
          </p:nvPr>
        </p:nvSpPr>
        <p:spPr>
          <a:xfrm>
            <a:off x="1409332" y="2243406"/>
            <a:ext cx="10427991" cy="30800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11" name="Google Shape;11;p2"/>
          <p:cNvCxnSpPr/>
          <p:nvPr/>
        </p:nvCxnSpPr>
        <p:spPr>
          <a:xfrm>
            <a:off x="1720731" y="2136371"/>
            <a:ext cx="2196000" cy="0"/>
          </a:xfrm>
          <a:prstGeom prst="straightConnector1">
            <a:avLst/>
          </a:prstGeom>
          <a:noFill/>
          <a:ln cap="flat" cmpd="sng" w="19050">
            <a:solidFill>
              <a:srgbClr val="F47D20"/>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p:cSld name="Transition Slide">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p3"/>
          <p:cNvSpPr txBox="1"/>
          <p:nvPr>
            <p:ph idx="1" type="body"/>
          </p:nvPr>
        </p:nvSpPr>
        <p:spPr>
          <a:xfrm>
            <a:off x="1409333" y="1423799"/>
            <a:ext cx="10427991"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15" name="Google Shape;15;p3"/>
          <p:cNvSpPr txBox="1"/>
          <p:nvPr>
            <p:ph idx="2" type="body"/>
          </p:nvPr>
        </p:nvSpPr>
        <p:spPr>
          <a:xfrm>
            <a:off x="1409332" y="2243406"/>
            <a:ext cx="10427991" cy="30800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16" name="Google Shape;16;p3"/>
          <p:cNvCxnSpPr/>
          <p:nvPr/>
        </p:nvCxnSpPr>
        <p:spPr>
          <a:xfrm>
            <a:off x="1720731" y="2136371"/>
            <a:ext cx="2196000" cy="0"/>
          </a:xfrm>
          <a:prstGeom prst="straightConnector1">
            <a:avLst/>
          </a:prstGeom>
          <a:noFill/>
          <a:ln cap="flat" cmpd="sng" w="19050">
            <a:solidFill>
              <a:srgbClr val="F47D20"/>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icture Profile">
  <p:cSld name="Title Slide - Picture Profile">
    <p:spTree>
      <p:nvGrpSpPr>
        <p:cNvPr id="17" name="Shape 17"/>
        <p:cNvGrpSpPr/>
        <p:nvPr/>
      </p:nvGrpSpPr>
      <p:grpSpPr>
        <a:xfrm>
          <a:off x="0" y="0"/>
          <a:ext cx="0" cy="0"/>
          <a:chOff x="0" y="0"/>
          <a:chExt cx="0" cy="0"/>
        </a:xfrm>
      </p:grpSpPr>
      <p:pic>
        <p:nvPicPr>
          <p:cNvPr descr="A picture containing text, athletic game, golf&#10;&#10;Description automatically generated" id="18" name="Google Shape;18;p4"/>
          <p:cNvPicPr preferRelativeResize="0"/>
          <p:nvPr/>
        </p:nvPicPr>
        <p:blipFill rotWithShape="1">
          <a:blip r:embed="rId2">
            <a:alphaModFix/>
          </a:blip>
          <a:srcRect b="0" l="0" r="0" t="0"/>
          <a:stretch/>
        </p:blipFill>
        <p:spPr>
          <a:xfrm>
            <a:off x="1054" y="0"/>
            <a:ext cx="12190946" cy="6857205"/>
          </a:xfrm>
          <a:prstGeom prst="rect">
            <a:avLst/>
          </a:prstGeom>
          <a:noFill/>
          <a:ln>
            <a:noFill/>
          </a:ln>
        </p:spPr>
      </p:pic>
      <p:sp>
        <p:nvSpPr>
          <p:cNvPr id="19" name="Google Shape;19;p4"/>
          <p:cNvSpPr txBox="1"/>
          <p:nvPr>
            <p:ph idx="1" type="body"/>
          </p:nvPr>
        </p:nvSpPr>
        <p:spPr>
          <a:xfrm>
            <a:off x="1409333" y="1423799"/>
            <a:ext cx="10319925"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20" name="Google Shape;20;p4"/>
          <p:cNvSpPr/>
          <p:nvPr>
            <p:ph idx="2" type="pic"/>
          </p:nvPr>
        </p:nvSpPr>
        <p:spPr>
          <a:xfrm>
            <a:off x="2975893" y="4967843"/>
            <a:ext cx="1389062" cy="1377950"/>
          </a:xfrm>
          <a:prstGeom prst="rect">
            <a:avLst/>
          </a:prstGeom>
          <a:noFill/>
          <a:ln>
            <a:noFill/>
          </a:ln>
        </p:spPr>
      </p:sp>
      <p:sp>
        <p:nvSpPr>
          <p:cNvPr id="21" name="Google Shape;21;p4"/>
          <p:cNvSpPr txBox="1"/>
          <p:nvPr>
            <p:ph idx="3" type="body"/>
          </p:nvPr>
        </p:nvSpPr>
        <p:spPr>
          <a:xfrm>
            <a:off x="4489450" y="4967288"/>
            <a:ext cx="3208338" cy="13779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2"/>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2" name="Google Shape;22;p4"/>
          <p:cNvSpPr txBox="1"/>
          <p:nvPr>
            <p:ph idx="4" type="body"/>
          </p:nvPr>
        </p:nvSpPr>
        <p:spPr>
          <a:xfrm>
            <a:off x="1409333" y="2243406"/>
            <a:ext cx="10319926" cy="30800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23" name="Google Shape;23;p4"/>
          <p:cNvCxnSpPr/>
          <p:nvPr/>
        </p:nvCxnSpPr>
        <p:spPr>
          <a:xfrm>
            <a:off x="1720731" y="2136371"/>
            <a:ext cx="2196000" cy="0"/>
          </a:xfrm>
          <a:prstGeom prst="straightConnector1">
            <a:avLst/>
          </a:prstGeom>
          <a:noFill/>
          <a:ln cap="flat" cmpd="sng" w="19050">
            <a:solidFill>
              <a:srgbClr val="F47D20"/>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Text">
  <p:cSld name="Content Slide - Text">
    <p:spTree>
      <p:nvGrpSpPr>
        <p:cNvPr id="24" name="Shape 24"/>
        <p:cNvGrpSpPr/>
        <p:nvPr/>
      </p:nvGrpSpPr>
      <p:grpSpPr>
        <a:xfrm>
          <a:off x="0" y="0"/>
          <a:ext cx="0" cy="0"/>
          <a:chOff x="0" y="0"/>
          <a:chExt cx="0" cy="0"/>
        </a:xfrm>
      </p:grpSpPr>
      <p:pic>
        <p:nvPicPr>
          <p:cNvPr descr="A picture containing text, athletic game, golf&#10;&#10;Description automatically generated" id="25" name="Google Shape;25;p5"/>
          <p:cNvPicPr preferRelativeResize="0"/>
          <p:nvPr/>
        </p:nvPicPr>
        <p:blipFill rotWithShape="1">
          <a:blip r:embed="rId2">
            <a:alphaModFix/>
          </a:blip>
          <a:srcRect b="0" l="0" r="0" t="0"/>
          <a:stretch/>
        </p:blipFill>
        <p:spPr>
          <a:xfrm>
            <a:off x="1054" y="0"/>
            <a:ext cx="12190946" cy="6857205"/>
          </a:xfrm>
          <a:prstGeom prst="rect">
            <a:avLst/>
          </a:prstGeom>
          <a:noFill/>
          <a:ln>
            <a:noFill/>
          </a:ln>
        </p:spPr>
      </p:pic>
      <p:sp>
        <p:nvSpPr>
          <p:cNvPr id="26" name="Google Shape;26;p5"/>
          <p:cNvSpPr txBox="1"/>
          <p:nvPr>
            <p:ph idx="1" type="body"/>
          </p:nvPr>
        </p:nvSpPr>
        <p:spPr>
          <a:xfrm>
            <a:off x="846627" y="702830"/>
            <a:ext cx="11032260"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27" name="Google Shape;27;p5"/>
          <p:cNvSpPr txBox="1"/>
          <p:nvPr>
            <p:ph idx="2" type="body"/>
          </p:nvPr>
        </p:nvSpPr>
        <p:spPr>
          <a:xfrm>
            <a:off x="846138" y="2202872"/>
            <a:ext cx="7885112" cy="305908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16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28" name="Google Shape;28;p5"/>
          <p:cNvCxnSpPr/>
          <p:nvPr/>
        </p:nvCxnSpPr>
        <p:spPr>
          <a:xfrm>
            <a:off x="1147156" y="1268968"/>
            <a:ext cx="2187685" cy="0"/>
          </a:xfrm>
          <a:prstGeom prst="straightConnector1">
            <a:avLst/>
          </a:prstGeom>
          <a:noFill/>
          <a:ln cap="flat" cmpd="sng" w="19050">
            <a:solidFill>
              <a:srgbClr val="F47D20"/>
            </a:solidFill>
            <a:prstDash val="solid"/>
            <a:round/>
            <a:headEnd len="sm" w="sm" type="none"/>
            <a:tailEnd len="sm" w="sm" type="none"/>
          </a:ln>
        </p:spPr>
      </p:cxnSp>
      <p:sp>
        <p:nvSpPr>
          <p:cNvPr id="29" name="Google Shape;29;p5"/>
          <p:cNvSpPr txBox="1"/>
          <p:nvPr>
            <p:ph idx="3" type="body"/>
          </p:nvPr>
        </p:nvSpPr>
        <p:spPr>
          <a:xfrm>
            <a:off x="846138" y="1344579"/>
            <a:ext cx="7885112" cy="8582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Content Slide 2 - Text">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b="0" l="0" r="0" t="0"/>
          <a:stretch/>
        </p:blipFill>
        <p:spPr>
          <a:xfrm>
            <a:off x="10156028" y="5347352"/>
            <a:ext cx="1329500" cy="971151"/>
          </a:xfrm>
          <a:prstGeom prst="rect">
            <a:avLst/>
          </a:prstGeom>
          <a:noFill/>
          <a:ln>
            <a:noFill/>
          </a:ln>
        </p:spPr>
      </p:pic>
      <p:sp>
        <p:nvSpPr>
          <p:cNvPr id="32" name="Google Shape;32;p6"/>
          <p:cNvSpPr txBox="1"/>
          <p:nvPr>
            <p:ph idx="1" type="body"/>
          </p:nvPr>
        </p:nvSpPr>
        <p:spPr>
          <a:xfrm>
            <a:off x="846137" y="1986328"/>
            <a:ext cx="11007321" cy="32190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16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33" name="Google Shape;33;p6"/>
          <p:cNvSpPr txBox="1"/>
          <p:nvPr>
            <p:ph idx="2" type="body"/>
          </p:nvPr>
        </p:nvSpPr>
        <p:spPr>
          <a:xfrm>
            <a:off x="846627" y="702830"/>
            <a:ext cx="11007322"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34" name="Google Shape;34;p6"/>
          <p:cNvSpPr txBox="1"/>
          <p:nvPr>
            <p:ph idx="3" type="body"/>
          </p:nvPr>
        </p:nvSpPr>
        <p:spPr>
          <a:xfrm>
            <a:off x="846138" y="1344579"/>
            <a:ext cx="11007320"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35" name="Google Shape;35;p6"/>
          <p:cNvCxnSpPr/>
          <p:nvPr/>
        </p:nvCxnSpPr>
        <p:spPr>
          <a:xfrm>
            <a:off x="1147156" y="1268968"/>
            <a:ext cx="2187685" cy="0"/>
          </a:xfrm>
          <a:prstGeom prst="straightConnector1">
            <a:avLst/>
          </a:prstGeom>
          <a:noFill/>
          <a:ln cap="flat" cmpd="sng" w="19050">
            <a:solidFill>
              <a:srgbClr val="F47D20"/>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 Text/Picture">
  <p:cSld name="Content Slide 2 - Text/Picture">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b="0" l="0" r="0" t="0"/>
          <a:stretch/>
        </p:blipFill>
        <p:spPr>
          <a:xfrm>
            <a:off x="10156028" y="5347352"/>
            <a:ext cx="1329500" cy="971151"/>
          </a:xfrm>
          <a:prstGeom prst="rect">
            <a:avLst/>
          </a:prstGeom>
          <a:noFill/>
          <a:ln>
            <a:noFill/>
          </a:ln>
        </p:spPr>
      </p:pic>
      <p:sp>
        <p:nvSpPr>
          <p:cNvPr id="38" name="Google Shape;38;p7"/>
          <p:cNvSpPr txBox="1"/>
          <p:nvPr>
            <p:ph idx="1" type="body"/>
          </p:nvPr>
        </p:nvSpPr>
        <p:spPr>
          <a:xfrm>
            <a:off x="846138" y="1986328"/>
            <a:ext cx="8023542" cy="4332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16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20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39" name="Google Shape;39;p7"/>
          <p:cNvSpPr/>
          <p:nvPr>
            <p:ph idx="2" type="pic"/>
          </p:nvPr>
        </p:nvSpPr>
        <p:spPr>
          <a:xfrm>
            <a:off x="9093286" y="1644650"/>
            <a:ext cx="2760663" cy="2760663"/>
          </a:xfrm>
          <a:prstGeom prst="rect">
            <a:avLst/>
          </a:prstGeom>
          <a:noFill/>
          <a:ln>
            <a:noFill/>
          </a:ln>
        </p:spPr>
      </p:sp>
      <p:sp>
        <p:nvSpPr>
          <p:cNvPr id="40" name="Google Shape;40;p7"/>
          <p:cNvSpPr txBox="1"/>
          <p:nvPr>
            <p:ph idx="3" type="body"/>
          </p:nvPr>
        </p:nvSpPr>
        <p:spPr>
          <a:xfrm>
            <a:off x="846627" y="702830"/>
            <a:ext cx="11007322"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41" name="Google Shape;41;p7"/>
          <p:cNvSpPr txBox="1"/>
          <p:nvPr>
            <p:ph idx="4" type="body"/>
          </p:nvPr>
        </p:nvSpPr>
        <p:spPr>
          <a:xfrm>
            <a:off x="846138" y="1344579"/>
            <a:ext cx="8023542"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42" name="Google Shape;42;p7"/>
          <p:cNvCxnSpPr/>
          <p:nvPr/>
        </p:nvCxnSpPr>
        <p:spPr>
          <a:xfrm>
            <a:off x="1147156" y="1268968"/>
            <a:ext cx="2187685" cy="0"/>
          </a:xfrm>
          <a:prstGeom prst="straightConnector1">
            <a:avLst/>
          </a:prstGeom>
          <a:noFill/>
          <a:ln cap="flat" cmpd="sng" w="19050">
            <a:solidFill>
              <a:srgbClr val="F47D20"/>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 Table">
  <p:cSld name="Content Slide 2 - Table">
    <p:spTree>
      <p:nvGrpSpPr>
        <p:cNvPr id="43" name="Shape 43"/>
        <p:cNvGrpSpPr/>
        <p:nvPr/>
      </p:nvGrpSpPr>
      <p:grpSpPr>
        <a:xfrm>
          <a:off x="0" y="0"/>
          <a:ext cx="0" cy="0"/>
          <a:chOff x="0" y="0"/>
          <a:chExt cx="0" cy="0"/>
        </a:xfrm>
      </p:grpSpPr>
      <p:pic>
        <p:nvPicPr>
          <p:cNvPr id="44" name="Google Shape;44;p8"/>
          <p:cNvPicPr preferRelativeResize="0"/>
          <p:nvPr/>
        </p:nvPicPr>
        <p:blipFill rotWithShape="1">
          <a:blip r:embed="rId2">
            <a:alphaModFix/>
          </a:blip>
          <a:srcRect b="0" l="0" r="0" t="0"/>
          <a:stretch/>
        </p:blipFill>
        <p:spPr>
          <a:xfrm>
            <a:off x="10156028" y="5347352"/>
            <a:ext cx="1329500" cy="971151"/>
          </a:xfrm>
          <a:prstGeom prst="rect">
            <a:avLst/>
          </a:prstGeom>
          <a:noFill/>
          <a:ln>
            <a:noFill/>
          </a:ln>
        </p:spPr>
      </p:pic>
      <p:sp>
        <p:nvSpPr>
          <p:cNvPr id="45" name="Google Shape;45;p8"/>
          <p:cNvSpPr txBox="1"/>
          <p:nvPr>
            <p:ph idx="1" type="body"/>
          </p:nvPr>
        </p:nvSpPr>
        <p:spPr>
          <a:xfrm>
            <a:off x="8723449" y="1687716"/>
            <a:ext cx="3130500" cy="298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1600" u="none" cap="none" strike="noStrike">
                <a:solidFill>
                  <a:srgbClr val="000000"/>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16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16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16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16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
        <p:nvSpPr>
          <p:cNvPr id="46" name="Google Shape;46;p8"/>
          <p:cNvSpPr/>
          <p:nvPr>
            <p:ph idx="2" type="pic"/>
          </p:nvPr>
        </p:nvSpPr>
        <p:spPr>
          <a:xfrm>
            <a:off x="846575" y="1986328"/>
            <a:ext cx="7690159" cy="4168842"/>
          </a:xfrm>
          <a:prstGeom prst="rect">
            <a:avLst/>
          </a:prstGeom>
          <a:noFill/>
          <a:ln>
            <a:noFill/>
          </a:ln>
        </p:spPr>
      </p:sp>
      <p:sp>
        <p:nvSpPr>
          <p:cNvPr id="47" name="Google Shape;47;p8"/>
          <p:cNvSpPr txBox="1"/>
          <p:nvPr>
            <p:ph idx="3" type="body"/>
          </p:nvPr>
        </p:nvSpPr>
        <p:spPr>
          <a:xfrm>
            <a:off x="846627" y="702830"/>
            <a:ext cx="11007322"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cxnSp>
        <p:nvCxnSpPr>
          <p:cNvPr id="48" name="Google Shape;48;p8"/>
          <p:cNvCxnSpPr/>
          <p:nvPr/>
        </p:nvCxnSpPr>
        <p:spPr>
          <a:xfrm>
            <a:off x="1147156" y="1268968"/>
            <a:ext cx="2187685" cy="0"/>
          </a:xfrm>
          <a:prstGeom prst="straightConnector1">
            <a:avLst/>
          </a:prstGeom>
          <a:noFill/>
          <a:ln cap="flat" cmpd="sng" w="19050">
            <a:solidFill>
              <a:srgbClr val="F47D20"/>
            </a:solidFill>
            <a:prstDash val="solid"/>
            <a:round/>
            <a:headEnd len="sm" w="sm" type="none"/>
            <a:tailEnd len="sm" w="sm" type="none"/>
          </a:ln>
        </p:spPr>
      </p:cxnSp>
      <p:sp>
        <p:nvSpPr>
          <p:cNvPr id="49" name="Google Shape;49;p8"/>
          <p:cNvSpPr txBox="1"/>
          <p:nvPr>
            <p:ph idx="4" type="body"/>
          </p:nvPr>
        </p:nvSpPr>
        <p:spPr>
          <a:xfrm>
            <a:off x="846138" y="1344579"/>
            <a:ext cx="7690596" cy="6160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Montserrat"/>
              <a:buNone/>
              <a:defRPr b="0" i="0" sz="20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000000"/>
              </a:buClr>
              <a:buSzPts val="1400"/>
              <a:buFont typeface="Montserrat"/>
              <a:buNone/>
              <a:defRPr b="0" i="0" sz="32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000000"/>
              </a:buClr>
              <a:buSzPts val="1400"/>
              <a:buFont typeface="Montserrat"/>
              <a:buNone/>
              <a:defRPr b="0" i="0" sz="1400" u="none" cap="none" strike="noStrike">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1" type="twoObj">
  <p:cSld name="TWO_OBJECTS">
    <p:spTree>
      <p:nvGrpSpPr>
        <p:cNvPr id="50" name="Shape 50"/>
        <p:cNvGrpSpPr/>
        <p:nvPr/>
      </p:nvGrpSpPr>
      <p:grpSpPr>
        <a:xfrm>
          <a:off x="0" y="0"/>
          <a:ext cx="0" cy="0"/>
          <a:chOff x="0" y="0"/>
          <a:chExt cx="0" cy="0"/>
        </a:xfrm>
      </p:grpSpPr>
      <p:pic>
        <p:nvPicPr>
          <p:cNvPr descr="Diagram&#10;&#10;Description automatically generated" id="51" name="Google Shape;51;p9"/>
          <p:cNvPicPr preferRelativeResize="0"/>
          <p:nvPr/>
        </p:nvPicPr>
        <p:blipFill rotWithShape="1">
          <a:blip r:embed="rId2">
            <a:alphaModFix/>
          </a:blip>
          <a:srcRect b="0" l="0" r="0" t="0"/>
          <a:stretch/>
        </p:blipFill>
        <p:spPr>
          <a:xfrm>
            <a:off x="-4175" y="-4306"/>
            <a:ext cx="12200350" cy="6866613"/>
          </a:xfrm>
          <a:prstGeom prst="rect">
            <a:avLst/>
          </a:prstGeom>
          <a:noFill/>
          <a:ln>
            <a:noFill/>
          </a:ln>
        </p:spPr>
      </p:pic>
      <p:sp>
        <p:nvSpPr>
          <p:cNvPr id="52" name="Google Shape;52;p9"/>
          <p:cNvSpPr txBox="1"/>
          <p:nvPr>
            <p:ph idx="1" type="body"/>
          </p:nvPr>
        </p:nvSpPr>
        <p:spPr>
          <a:xfrm>
            <a:off x="7352475" y="2112125"/>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
        <p:nvSpPr>
          <p:cNvPr id="53" name="Google Shape;53;p9"/>
          <p:cNvSpPr txBox="1"/>
          <p:nvPr>
            <p:ph idx="2" type="body"/>
          </p:nvPr>
        </p:nvSpPr>
        <p:spPr>
          <a:xfrm>
            <a:off x="7352475" y="2764775"/>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
        <p:nvSpPr>
          <p:cNvPr id="54" name="Google Shape;54;p9"/>
          <p:cNvSpPr txBox="1"/>
          <p:nvPr>
            <p:ph idx="3" type="body"/>
          </p:nvPr>
        </p:nvSpPr>
        <p:spPr>
          <a:xfrm>
            <a:off x="7352475" y="3417425"/>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2">
  <p:cSld name="CUSTOM">
    <p:spTree>
      <p:nvGrpSpPr>
        <p:cNvPr id="55" name="Shape 55"/>
        <p:cNvGrpSpPr/>
        <p:nvPr/>
      </p:nvGrpSpPr>
      <p:grpSpPr>
        <a:xfrm>
          <a:off x="0" y="0"/>
          <a:ext cx="0" cy="0"/>
          <a:chOff x="0" y="0"/>
          <a:chExt cx="0" cy="0"/>
        </a:xfrm>
      </p:grpSpPr>
      <p:pic>
        <p:nvPicPr>
          <p:cNvPr id="56" name="Google Shape;56;p10"/>
          <p:cNvPicPr preferRelativeResize="0"/>
          <p:nvPr/>
        </p:nvPicPr>
        <p:blipFill rotWithShape="1">
          <a:blip r:embed="rId2">
            <a:alphaModFix/>
          </a:blip>
          <a:srcRect b="0" l="0" r="0" t="19"/>
          <a:stretch/>
        </p:blipFill>
        <p:spPr>
          <a:xfrm>
            <a:off x="7" y="644"/>
            <a:ext cx="12191981" cy="6856718"/>
          </a:xfrm>
          <a:prstGeom prst="rect">
            <a:avLst/>
          </a:prstGeom>
          <a:noFill/>
          <a:ln>
            <a:noFill/>
          </a:ln>
        </p:spPr>
      </p:pic>
      <p:sp>
        <p:nvSpPr>
          <p:cNvPr id="57" name="Google Shape;57;p10"/>
          <p:cNvSpPr txBox="1"/>
          <p:nvPr>
            <p:ph idx="1" type="body"/>
          </p:nvPr>
        </p:nvSpPr>
        <p:spPr>
          <a:xfrm>
            <a:off x="7361025" y="2231850"/>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
        <p:nvSpPr>
          <p:cNvPr id="58" name="Google Shape;58;p10"/>
          <p:cNvSpPr txBox="1"/>
          <p:nvPr>
            <p:ph idx="2" type="body"/>
          </p:nvPr>
        </p:nvSpPr>
        <p:spPr>
          <a:xfrm>
            <a:off x="7361025" y="2884500"/>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
        <p:nvSpPr>
          <p:cNvPr id="59" name="Google Shape;59;p10"/>
          <p:cNvSpPr txBox="1"/>
          <p:nvPr>
            <p:ph idx="3" type="body"/>
          </p:nvPr>
        </p:nvSpPr>
        <p:spPr>
          <a:xfrm>
            <a:off x="7361025" y="3537150"/>
            <a:ext cx="3651300" cy="350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Light"/>
                <a:ea typeface="Montserrat Light"/>
                <a:cs typeface="Montserrat Light"/>
                <a:sym typeface="Montserrat Light"/>
              </a:defRPr>
            </a:lvl1pPr>
            <a:lvl2pPr indent="-342900" lvl="1" marL="914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100000"/>
              </a:lnSpc>
              <a:spcBef>
                <a:spcPts val="0"/>
              </a:spcBef>
              <a:spcAft>
                <a:spcPts val="0"/>
              </a:spcAft>
              <a:buClr>
                <a:srgbClr val="000000"/>
              </a:buClr>
              <a:buSzPts val="1800"/>
              <a:buFont typeface="Montserrat"/>
              <a:buChar char="■"/>
              <a:defRPr b="0" i="0" sz="1800" u="none" cap="none" strike="noStrike">
                <a:solidFill>
                  <a:srgbClr val="000000"/>
                </a:solidFill>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ocs.google.com/presentation/d/1aFwNIWoJMjHIYS0Z0a7d-ElVVSXuPBC_zR3TkILUeNI/edit?usp=drive_link" TargetMode="External"/><Relationship Id="rId4" Type="http://schemas.openxmlformats.org/officeDocument/2006/relationships/hyperlink" Target="https://docs.google.com/presentation/d/1PC47eFB8S9joqfVmmNE8bNoIvX6VlVfUkrYiGyqs8yY/edit?usp=drive_lin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www.ebi.ac.uk/submission/" TargetMode="External"/><Relationship Id="rId4"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10.png"/><Relationship Id="rId7"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rdmkit.elixir-europe.org"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hyperlink" Target="https://www.ebi.ac.uk/ena/browser/submit" TargetMode="External"/><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36.png"/><Relationship Id="rId5"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35.png"/><Relationship Id="rId6"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46.png"/><Relationship Id="rId6" Type="http://schemas.openxmlformats.org/officeDocument/2006/relationships/image" Target="../media/image38.png"/><Relationship Id="rId7" Type="http://schemas.openxmlformats.org/officeDocument/2006/relationships/image" Target="../media/image41.png"/><Relationship Id="rId8"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60.png"/><Relationship Id="rId11" Type="http://schemas.openxmlformats.org/officeDocument/2006/relationships/image" Target="../media/image65.png"/><Relationship Id="rId10" Type="http://schemas.openxmlformats.org/officeDocument/2006/relationships/image" Target="../media/image53.png"/><Relationship Id="rId12" Type="http://schemas.openxmlformats.org/officeDocument/2006/relationships/image" Target="../media/image58.png"/><Relationship Id="rId9" Type="http://schemas.openxmlformats.org/officeDocument/2006/relationships/image" Target="../media/image55.png"/><Relationship Id="rId5" Type="http://schemas.openxmlformats.org/officeDocument/2006/relationships/image" Target="../media/image62.png"/><Relationship Id="rId6" Type="http://schemas.openxmlformats.org/officeDocument/2006/relationships/image" Target="../media/image57.png"/><Relationship Id="rId7" Type="http://schemas.openxmlformats.org/officeDocument/2006/relationships/image" Target="../media/image56.png"/><Relationship Id="rId8"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www.omicsdi.org/" TargetMode="Externa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59.png"/><Relationship Id="rId5"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63.png"/><Relationship Id="rId4" Type="http://schemas.openxmlformats.org/officeDocument/2006/relationships/image" Target="../media/image59.png"/><Relationship Id="rId5" Type="http://schemas.openxmlformats.org/officeDocument/2006/relationships/image" Target="../media/image66.png"/><Relationship Id="rId6" Type="http://schemas.openxmlformats.org/officeDocument/2006/relationships/image" Target="../media/image60.png"/><Relationship Id="rId7" Type="http://schemas.openxmlformats.org/officeDocument/2006/relationships/image" Target="../media/image69.png"/><Relationship Id="rId8"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60.png"/><Relationship Id="rId7" Type="http://schemas.openxmlformats.org/officeDocument/2006/relationships/image" Target="../media/image69.png"/><Relationship Id="rId8"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60.png"/><Relationship Id="rId7" Type="http://schemas.openxmlformats.org/officeDocument/2006/relationships/image" Target="../media/image69.png"/><Relationship Id="rId8"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63.png"/><Relationship Id="rId4" Type="http://schemas.openxmlformats.org/officeDocument/2006/relationships/image" Target="../media/image59.png"/><Relationship Id="rId10" Type="http://schemas.openxmlformats.org/officeDocument/2006/relationships/image" Target="../media/image71.png"/><Relationship Id="rId9"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60.png"/><Relationship Id="rId7" Type="http://schemas.openxmlformats.org/officeDocument/2006/relationships/image" Target="../media/image69.png"/><Relationship Id="rId8"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72.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5.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82.png"/><Relationship Id="rId6" Type="http://schemas.openxmlformats.org/officeDocument/2006/relationships/image" Target="../media/image8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91.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89.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hyperlink" Target="https://creativecommons.org/" TargetMode="External"/><Relationship Id="rId4" Type="http://schemas.openxmlformats.org/officeDocument/2006/relationships/image" Target="../media/image90.png"/><Relationship Id="rId5" Type="http://schemas.openxmlformats.org/officeDocument/2006/relationships/image" Target="../media/image81.png"/><Relationship Id="rId6" Type="http://schemas.openxmlformats.org/officeDocument/2006/relationships/image" Target="../media/image80.png"/><Relationship Id="rId7" Type="http://schemas.openxmlformats.org/officeDocument/2006/relationships/image" Target="../media/image86.png"/><Relationship Id="rId8"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92.png"/><Relationship Id="rId4" Type="http://schemas.openxmlformats.org/officeDocument/2006/relationships/image" Target="../media/image83.png"/><Relationship Id="rId5" Type="http://schemas.openxmlformats.org/officeDocument/2006/relationships/hyperlink" Target="https://creativecommons.org/" TargetMode="External"/><Relationship Id="rId6" Type="http://schemas.openxmlformats.org/officeDocument/2006/relationships/hyperlink" Target="https://creativecommons.or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93.png"/><Relationship Id="rId4" Type="http://schemas.openxmlformats.org/officeDocument/2006/relationships/image" Target="../media/image95.png"/><Relationship Id="rId5" Type="http://schemas.openxmlformats.org/officeDocument/2006/relationships/hyperlink" Target="https://opensource.org/licenses" TargetMode="External"/><Relationship Id="rId6" Type="http://schemas.openxmlformats.org/officeDocument/2006/relationships/hyperlink" Target="https://choosealicens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97.png"/><Relationship Id="rId4" Type="http://schemas.openxmlformats.org/officeDocument/2006/relationships/image" Target="../media/image99.png"/><Relationship Id="rId9" Type="http://schemas.openxmlformats.org/officeDocument/2006/relationships/image" Target="../media/image106.png"/><Relationship Id="rId5" Type="http://schemas.openxmlformats.org/officeDocument/2006/relationships/image" Target="../media/image94.png"/><Relationship Id="rId6" Type="http://schemas.openxmlformats.org/officeDocument/2006/relationships/image" Target="../media/image103.png"/><Relationship Id="rId7" Type="http://schemas.openxmlformats.org/officeDocument/2006/relationships/image" Target="../media/image102.png"/><Relationship Id="rId8" Type="http://schemas.openxmlformats.org/officeDocument/2006/relationships/image" Target="../media/image1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9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hyperlink" Target="https://dev.workflowhub.eu/"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108.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109.png"/><Relationship Id="rId4" Type="http://schemas.openxmlformats.org/officeDocument/2006/relationships/hyperlink" Target="mailto:info@elixir-belgium.org" TargetMode="External"/><Relationship Id="rId5" Type="http://schemas.openxmlformats.org/officeDocument/2006/relationships/hyperlink" Target="https://www.elixir-belgium.org" TargetMode="External"/><Relationship Id="rId6" Type="http://schemas.openxmlformats.org/officeDocument/2006/relationships/image" Target="../media/image107.png"/><Relationship Id="rId7" Type="http://schemas.openxmlformats.org/officeDocument/2006/relationships/hyperlink" Target="http://creativecommons.org/licenses/by/4.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 Id="rId11" Type="http://schemas.openxmlformats.org/officeDocument/2006/relationships/image" Target="../media/image13.png"/><Relationship Id="rId10"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hyperlink" Target="https://elixir-europe.org/platforms/data" TargetMode="External"/><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1"/>
          <p:cNvSpPr txBox="1"/>
          <p:nvPr>
            <p:ph idx="1" type="body"/>
          </p:nvPr>
        </p:nvSpPr>
        <p:spPr>
          <a:xfrm>
            <a:off x="1409333" y="1423799"/>
            <a:ext cx="10427991" cy="616016"/>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closer look at the repositories’ world</a:t>
            </a:r>
            <a:endParaRPr/>
          </a:p>
        </p:txBody>
      </p:sp>
      <p:sp>
        <p:nvSpPr>
          <p:cNvPr id="65" name="Google Shape;65;p11"/>
          <p:cNvSpPr txBox="1"/>
          <p:nvPr>
            <p:ph idx="2" type="body"/>
          </p:nvPr>
        </p:nvSpPr>
        <p:spPr>
          <a:xfrm>
            <a:off x="1409332" y="2243406"/>
            <a:ext cx="10427991" cy="30800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66" name="Google Shape;66;p11"/>
          <p:cNvSpPr txBox="1"/>
          <p:nvPr>
            <p:ph idx="1" type="body"/>
          </p:nvPr>
        </p:nvSpPr>
        <p:spPr>
          <a:xfrm>
            <a:off x="-200425" y="0"/>
            <a:ext cx="12392400" cy="759600"/>
          </a:xfrm>
          <a:prstGeom prst="rect">
            <a:avLst/>
          </a:prstGeom>
          <a:noFill/>
          <a:ln>
            <a:noFill/>
          </a:ln>
        </p:spPr>
        <p:txBody>
          <a:bodyPr anchorCtr="0" anchor="t" bIns="45700" lIns="91425" spcFirstLastPara="1" rIns="91425" wrap="square" tIns="45700">
            <a:noAutofit/>
          </a:bodyPr>
          <a:lstStyle/>
          <a:p>
            <a:pPr indent="-228600" lvl="0" marL="457200" marR="0" rtl="0" algn="r">
              <a:lnSpc>
                <a:spcPct val="100000"/>
              </a:lnSpc>
              <a:spcBef>
                <a:spcPts val="0"/>
              </a:spcBef>
              <a:spcAft>
                <a:spcPts val="0"/>
              </a:spcAft>
              <a:buSzPts val="1400"/>
              <a:buFont typeface="Montserrat"/>
              <a:buNone/>
            </a:pPr>
            <a:r>
              <a:rPr lang="en-US" sz="1600"/>
              <a:t>Extract from </a:t>
            </a:r>
            <a:r>
              <a:rPr lang="en-US" sz="1600" u="sng">
                <a:solidFill>
                  <a:schemeClr val="hlink"/>
                </a:solidFill>
                <a:hlinkClick r:id="rId3"/>
              </a:rPr>
              <a:t>session 2023</a:t>
            </a:r>
            <a:r>
              <a:rPr lang="en-US" sz="1600"/>
              <a:t> from Rafael Andrade Buono, PhD and </a:t>
            </a:r>
            <a:r>
              <a:rPr lang="en-US" sz="1600" u="sng">
                <a:solidFill>
                  <a:schemeClr val="hlink"/>
                </a:solidFill>
                <a:hlinkClick r:id="rId4"/>
              </a:rPr>
              <a:t>Licenses and Reuse</a:t>
            </a:r>
            <a:r>
              <a:rPr lang="en-US" sz="1600"/>
              <a:t>  session from Bruna Piereck, PhD</a:t>
            </a:r>
            <a:endParaRPr sz="1400"/>
          </a:p>
          <a:p>
            <a:pPr indent="-228600" lvl="0" marL="457200" marR="0" rtl="0" algn="r">
              <a:lnSpc>
                <a:spcPct val="100000"/>
              </a:lnSpc>
              <a:spcBef>
                <a:spcPts val="1000"/>
              </a:spcBef>
              <a:spcAft>
                <a:spcPts val="0"/>
              </a:spcAft>
              <a:buNone/>
            </a:pPr>
            <a:r>
              <a:rPr lang="en-US" sz="1400"/>
              <a:t>15th June 2023, Gent</a:t>
            </a:r>
            <a:endParaRPr sz="1400"/>
          </a:p>
          <a:p>
            <a:pPr indent="-228600" lvl="0" marL="457200" marR="0" rtl="0" algn="l">
              <a:lnSpc>
                <a:spcPct val="100000"/>
              </a:lnSpc>
              <a:spcBef>
                <a:spcPts val="0"/>
              </a:spcBef>
              <a:spcAft>
                <a:spcPts val="0"/>
              </a:spcAft>
              <a:buSzPts val="1400"/>
              <a:buFont typeface="Montserrat"/>
              <a:buNone/>
            </a:pPr>
            <a:r>
              <a:t/>
            </a:r>
            <a:endParaRPr sz="1600"/>
          </a:p>
        </p:txBody>
      </p:sp>
      <p:sp>
        <p:nvSpPr>
          <p:cNvPr id="67" name="Google Shape;67;p11"/>
          <p:cNvSpPr txBox="1"/>
          <p:nvPr>
            <p:ph idx="1" type="body"/>
          </p:nvPr>
        </p:nvSpPr>
        <p:spPr>
          <a:xfrm>
            <a:off x="2243100" y="2829275"/>
            <a:ext cx="7705800" cy="759600"/>
          </a:xfrm>
          <a:prstGeom prst="rect">
            <a:avLst/>
          </a:prstGeom>
          <a:noFill/>
          <a:ln>
            <a:noFill/>
          </a:ln>
        </p:spPr>
        <p:txBody>
          <a:bodyPr anchorCtr="0" anchor="t" bIns="45700" lIns="91425" spcFirstLastPara="1" rIns="91425" wrap="square" tIns="45700">
            <a:noAutofit/>
          </a:bodyPr>
          <a:lstStyle/>
          <a:p>
            <a:pPr indent="-228600" lvl="0" marL="457200" marR="0" rtl="0" algn="r">
              <a:lnSpc>
                <a:spcPct val="100000"/>
              </a:lnSpc>
              <a:spcBef>
                <a:spcPts val="0"/>
              </a:spcBef>
              <a:spcAft>
                <a:spcPts val="0"/>
              </a:spcAft>
              <a:buSzPts val="1400"/>
              <a:buFont typeface="Montserrat"/>
              <a:buNone/>
            </a:pPr>
            <a:r>
              <a:rPr lang="en-US" sz="1600"/>
              <a:t>Bruna Piereck</a:t>
            </a:r>
            <a:endParaRPr sz="1400"/>
          </a:p>
          <a:p>
            <a:pPr indent="-228600" lvl="0" marL="457200" marR="0" rtl="0" algn="r">
              <a:lnSpc>
                <a:spcPct val="100000"/>
              </a:lnSpc>
              <a:spcBef>
                <a:spcPts val="1000"/>
              </a:spcBef>
              <a:spcAft>
                <a:spcPts val="0"/>
              </a:spcAft>
              <a:buNone/>
            </a:pPr>
            <a:r>
              <a:rPr lang="en-US" sz="1400"/>
              <a:t>15th June 2023, Gent</a:t>
            </a:r>
            <a:endParaRPr sz="1400"/>
          </a:p>
          <a:p>
            <a:pPr indent="-228600" lvl="0" marL="457200" marR="0" rtl="0" algn="l">
              <a:lnSpc>
                <a:spcPct val="100000"/>
              </a:lnSpc>
              <a:spcBef>
                <a:spcPts val="0"/>
              </a:spcBef>
              <a:spcAft>
                <a:spcPts val="0"/>
              </a:spcAft>
              <a:buSzPts val="1400"/>
              <a:buFont typeface="Montserrat"/>
              <a:buNone/>
            </a:pPr>
            <a:r>
              <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The ELIXIR recommended deposition databases</a:t>
            </a:r>
            <a:endParaRPr/>
          </a:p>
          <a:p>
            <a:pPr indent="0" lvl="0" marL="228600" marR="0" rtl="0" algn="l">
              <a:lnSpc>
                <a:spcPct val="100000"/>
              </a:lnSpc>
              <a:spcBef>
                <a:spcPts val="0"/>
              </a:spcBef>
              <a:spcAft>
                <a:spcPts val="0"/>
              </a:spcAft>
              <a:buSzPts val="1400"/>
              <a:buFont typeface="Montserrat"/>
              <a:buNone/>
            </a:pPr>
            <a:r>
              <a:t/>
            </a:r>
            <a:endParaRPr/>
          </a:p>
        </p:txBody>
      </p:sp>
      <p:sp>
        <p:nvSpPr>
          <p:cNvPr id="158" name="Google Shape;158;p20"/>
          <p:cNvSpPr txBox="1"/>
          <p:nvPr/>
        </p:nvSpPr>
        <p:spPr>
          <a:xfrm>
            <a:off x="6753747" y="4724950"/>
            <a:ext cx="4860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https://elixir-europe.org/platforms/data/elixir-deposition-databases</a:t>
            </a:r>
            <a:endParaRPr sz="1000">
              <a:latin typeface="Montserrat"/>
              <a:ea typeface="Montserrat"/>
              <a:cs typeface="Montserrat"/>
              <a:sym typeface="Montserrat"/>
            </a:endParaRPr>
          </a:p>
        </p:txBody>
      </p:sp>
      <p:pic>
        <p:nvPicPr>
          <p:cNvPr id="159" name="Google Shape;159;p20"/>
          <p:cNvPicPr preferRelativeResize="0"/>
          <p:nvPr/>
        </p:nvPicPr>
        <p:blipFill>
          <a:blip r:embed="rId3">
            <a:alphaModFix/>
          </a:blip>
          <a:stretch>
            <a:fillRect/>
          </a:stretch>
        </p:blipFill>
        <p:spPr>
          <a:xfrm>
            <a:off x="457200" y="1394925"/>
            <a:ext cx="5417957" cy="5118724"/>
          </a:xfrm>
          <a:prstGeom prst="rect">
            <a:avLst/>
          </a:prstGeom>
          <a:noFill/>
          <a:ln>
            <a:noFill/>
          </a:ln>
          <a:effectLst>
            <a:outerShdw blurRad="57150" rotWithShape="0" algn="bl" dir="5400000" dist="19050">
              <a:srgbClr val="000000">
                <a:alpha val="50000"/>
              </a:srgbClr>
            </a:outerShdw>
          </a:effectLst>
        </p:spPr>
      </p:pic>
      <p:pic>
        <p:nvPicPr>
          <p:cNvPr id="160" name="Google Shape;160;p20"/>
          <p:cNvPicPr preferRelativeResize="0"/>
          <p:nvPr/>
        </p:nvPicPr>
        <p:blipFill>
          <a:blip r:embed="rId4">
            <a:alphaModFix/>
          </a:blip>
          <a:stretch>
            <a:fillRect/>
          </a:stretch>
        </p:blipFill>
        <p:spPr>
          <a:xfrm>
            <a:off x="6169373" y="1733536"/>
            <a:ext cx="5417952" cy="3045593"/>
          </a:xfrm>
          <a:prstGeom prst="rect">
            <a:avLst/>
          </a:prstGeom>
          <a:noFill/>
          <a:ln>
            <a:noFill/>
          </a:ln>
          <a:effectLst>
            <a:outerShdw blurRad="57150" rotWithShape="0" algn="bl" dir="5400000" dist="19050">
              <a:srgbClr val="000000">
                <a:alpha val="50000"/>
              </a:srgbClr>
            </a:outerShdw>
          </a:effectLst>
        </p:spPr>
      </p:pic>
      <p:sp>
        <p:nvSpPr>
          <p:cNvPr id="161" name="Google Shape;161;p20"/>
          <p:cNvSpPr txBox="1"/>
          <p:nvPr>
            <p:ph idx="1" type="body"/>
          </p:nvPr>
        </p:nvSpPr>
        <p:spPr>
          <a:xfrm>
            <a:off x="6603300" y="5495400"/>
            <a:ext cx="3268800" cy="67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Focus on experimental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Why is it a good idea to deposit your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short side note on visibility</a:t>
            </a:r>
            <a:endParaRPr/>
          </a:p>
          <a:p>
            <a:pPr indent="0" lvl="0" marL="228600" marR="0" rtl="0" algn="l">
              <a:lnSpc>
                <a:spcPct val="100000"/>
              </a:lnSpc>
              <a:spcBef>
                <a:spcPts val="0"/>
              </a:spcBef>
              <a:spcAft>
                <a:spcPts val="0"/>
              </a:spcAft>
              <a:buSzPts val="1400"/>
              <a:buFont typeface="Montserrat"/>
              <a:buNone/>
            </a:pPr>
            <a:r>
              <a:t/>
            </a:r>
            <a:endParaRPr/>
          </a:p>
        </p:txBody>
      </p:sp>
      <p:sp>
        <p:nvSpPr>
          <p:cNvPr id="172" name="Google Shape;172;p22"/>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Why is it a good idea to deposit your data?</a:t>
            </a:r>
            <a:endParaRPr/>
          </a:p>
        </p:txBody>
      </p:sp>
      <p:pic>
        <p:nvPicPr>
          <p:cNvPr id="173" name="Google Shape;173;p22"/>
          <p:cNvPicPr preferRelativeResize="0"/>
          <p:nvPr/>
        </p:nvPicPr>
        <p:blipFill>
          <a:blip r:embed="rId3">
            <a:alphaModFix/>
          </a:blip>
          <a:stretch>
            <a:fillRect/>
          </a:stretch>
        </p:blipFill>
        <p:spPr>
          <a:xfrm>
            <a:off x="3406437" y="1821449"/>
            <a:ext cx="5379126" cy="750300"/>
          </a:xfrm>
          <a:prstGeom prst="rect">
            <a:avLst/>
          </a:prstGeom>
          <a:noFill/>
          <a:ln>
            <a:noFill/>
          </a:ln>
          <a:effectLst>
            <a:outerShdw blurRad="57150" rotWithShape="0" algn="bl" dir="5400000" dist="19050">
              <a:srgbClr val="000000">
                <a:alpha val="50000"/>
              </a:srgbClr>
            </a:outerShdw>
          </a:effectLst>
        </p:spPr>
      </p:pic>
      <p:pic>
        <p:nvPicPr>
          <p:cNvPr id="174" name="Google Shape;174;p22"/>
          <p:cNvPicPr preferRelativeResize="0"/>
          <p:nvPr/>
        </p:nvPicPr>
        <p:blipFill>
          <a:blip r:embed="rId4">
            <a:alphaModFix/>
          </a:blip>
          <a:stretch>
            <a:fillRect/>
          </a:stretch>
        </p:blipFill>
        <p:spPr>
          <a:xfrm>
            <a:off x="2566900" y="5613342"/>
            <a:ext cx="7276201" cy="978925"/>
          </a:xfrm>
          <a:prstGeom prst="rect">
            <a:avLst/>
          </a:prstGeom>
          <a:noFill/>
          <a:ln>
            <a:noFill/>
          </a:ln>
          <a:effectLst>
            <a:outerShdw blurRad="57150" rotWithShape="0" algn="bl" dir="5400000" dist="19050">
              <a:srgbClr val="000000">
                <a:alpha val="50000"/>
              </a:srgbClr>
            </a:outerShdw>
          </a:effectLst>
        </p:spPr>
      </p:pic>
      <p:sp>
        <p:nvSpPr>
          <p:cNvPr id="175" name="Google Shape;175;p22"/>
          <p:cNvSpPr txBox="1"/>
          <p:nvPr/>
        </p:nvSpPr>
        <p:spPr>
          <a:xfrm>
            <a:off x="4992429" y="6532969"/>
            <a:ext cx="4860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https://europepmc.org/Help#searchdata</a:t>
            </a:r>
            <a:endParaRPr sz="1000">
              <a:latin typeface="Montserrat"/>
              <a:ea typeface="Montserrat"/>
              <a:cs typeface="Montserrat"/>
              <a:sym typeface="Montserrat"/>
            </a:endParaRPr>
          </a:p>
        </p:txBody>
      </p:sp>
      <p:pic>
        <p:nvPicPr>
          <p:cNvPr id="176" name="Google Shape;176;p22"/>
          <p:cNvPicPr preferRelativeResize="0"/>
          <p:nvPr/>
        </p:nvPicPr>
        <p:blipFill>
          <a:blip r:embed="rId5">
            <a:alphaModFix/>
          </a:blip>
          <a:stretch>
            <a:fillRect/>
          </a:stretch>
        </p:blipFill>
        <p:spPr>
          <a:xfrm>
            <a:off x="2850700" y="2724149"/>
            <a:ext cx="6490600" cy="278495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a:t>Cross referencing resources</a:t>
            </a:r>
            <a:endParaRPr/>
          </a:p>
        </p:txBody>
      </p:sp>
      <p:sp>
        <p:nvSpPr>
          <p:cNvPr id="182" name="Google Shape;182;p23"/>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Why is it a good idea to deposit your data?</a:t>
            </a:r>
            <a:endParaRPr/>
          </a:p>
        </p:txBody>
      </p:sp>
      <p:pic>
        <p:nvPicPr>
          <p:cNvPr id="183" name="Google Shape;183;p23"/>
          <p:cNvPicPr preferRelativeResize="0"/>
          <p:nvPr/>
        </p:nvPicPr>
        <p:blipFill>
          <a:blip r:embed="rId3">
            <a:alphaModFix/>
          </a:blip>
          <a:stretch>
            <a:fillRect/>
          </a:stretch>
        </p:blipFill>
        <p:spPr>
          <a:xfrm>
            <a:off x="2625288" y="1795039"/>
            <a:ext cx="6941425" cy="4745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a:t>Cross referencing resources</a:t>
            </a:r>
            <a:endParaRPr/>
          </a:p>
        </p:txBody>
      </p:sp>
      <p:sp>
        <p:nvSpPr>
          <p:cNvPr id="189" name="Google Shape;189;p24"/>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Why is it a good idea to deposit your data?</a:t>
            </a:r>
            <a:endParaRPr/>
          </a:p>
        </p:txBody>
      </p:sp>
      <p:pic>
        <p:nvPicPr>
          <p:cNvPr id="190" name="Google Shape;190;p24"/>
          <p:cNvPicPr preferRelativeResize="0"/>
          <p:nvPr/>
        </p:nvPicPr>
        <p:blipFill>
          <a:blip r:embed="rId3">
            <a:alphaModFix/>
          </a:blip>
          <a:stretch>
            <a:fillRect/>
          </a:stretch>
        </p:blipFill>
        <p:spPr>
          <a:xfrm>
            <a:off x="2625288" y="1795039"/>
            <a:ext cx="6941425" cy="4745125"/>
          </a:xfrm>
          <a:prstGeom prst="rect">
            <a:avLst/>
          </a:prstGeom>
          <a:noFill/>
          <a:ln>
            <a:noFill/>
          </a:ln>
          <a:effectLst>
            <a:outerShdw blurRad="57150" rotWithShape="0" algn="bl" dir="5400000" dist="19050">
              <a:srgbClr val="000000">
                <a:alpha val="50000"/>
              </a:srgbClr>
            </a:outerShdw>
          </a:effectLst>
        </p:spPr>
      </p:pic>
      <p:pic>
        <p:nvPicPr>
          <p:cNvPr id="191" name="Google Shape;191;p24"/>
          <p:cNvPicPr preferRelativeResize="0"/>
          <p:nvPr/>
        </p:nvPicPr>
        <p:blipFill>
          <a:blip r:embed="rId4">
            <a:alphaModFix/>
          </a:blip>
          <a:stretch>
            <a:fillRect/>
          </a:stretch>
        </p:blipFill>
        <p:spPr>
          <a:xfrm>
            <a:off x="2119300" y="2968275"/>
            <a:ext cx="7953375" cy="2000250"/>
          </a:xfrm>
          <a:prstGeom prst="rect">
            <a:avLst/>
          </a:prstGeom>
          <a:noFill/>
          <a:ln>
            <a:noFill/>
          </a:ln>
          <a:effectLst>
            <a:outerShdw blurRad="557213" rotWithShape="0" algn="bl" dir="5400000" dist="19050">
              <a:srgbClr val="000000">
                <a:alpha val="30000"/>
              </a:srgbClr>
            </a:outerShdw>
          </a:effectLst>
        </p:spPr>
      </p:pic>
      <p:cxnSp>
        <p:nvCxnSpPr>
          <p:cNvPr id="192" name="Google Shape;192;p24"/>
          <p:cNvCxnSpPr/>
          <p:nvPr/>
        </p:nvCxnSpPr>
        <p:spPr>
          <a:xfrm>
            <a:off x="3775747" y="3746868"/>
            <a:ext cx="6212700" cy="0"/>
          </a:xfrm>
          <a:prstGeom prst="straightConnector1">
            <a:avLst/>
          </a:prstGeom>
          <a:noFill/>
          <a:ln cap="flat" cmpd="sng" w="9525">
            <a:solidFill>
              <a:srgbClr val="F47D20"/>
            </a:solidFill>
            <a:prstDash val="solid"/>
            <a:round/>
            <a:headEnd len="med" w="med" type="none"/>
            <a:tailEnd len="med" w="med" type="none"/>
          </a:ln>
        </p:spPr>
      </p:cxnSp>
      <p:cxnSp>
        <p:nvCxnSpPr>
          <p:cNvPr id="193" name="Google Shape;193;p24"/>
          <p:cNvCxnSpPr/>
          <p:nvPr/>
        </p:nvCxnSpPr>
        <p:spPr>
          <a:xfrm>
            <a:off x="2214075" y="3956204"/>
            <a:ext cx="2207100" cy="0"/>
          </a:xfrm>
          <a:prstGeom prst="straightConnector1">
            <a:avLst/>
          </a:prstGeom>
          <a:noFill/>
          <a:ln cap="flat" cmpd="sng" w="9525">
            <a:solidFill>
              <a:srgbClr val="F47D2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Many ways to find</a:t>
            </a:r>
            <a:endParaRPr/>
          </a:p>
        </p:txBody>
      </p:sp>
      <p:sp>
        <p:nvSpPr>
          <p:cNvPr id="199" name="Google Shape;199;p25"/>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How do I know which data goes where?</a:t>
            </a:r>
            <a:endParaRPr/>
          </a:p>
          <a:p>
            <a:pPr indent="-228600" lvl="0" marL="457200" marR="0" rtl="0" algn="l">
              <a:lnSpc>
                <a:spcPct val="100000"/>
              </a:lnSpc>
              <a:spcBef>
                <a:spcPts val="0"/>
              </a:spcBef>
              <a:spcAft>
                <a:spcPts val="0"/>
              </a:spcAft>
              <a:buSzPts val="1400"/>
              <a:buFont typeface="Montserrat"/>
              <a:buNone/>
            </a:pPr>
            <a:r>
              <a:rPr lang="en-US"/>
              <a:t>When should I consider 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wizard can be of help</a:t>
            </a:r>
            <a:endParaRPr/>
          </a:p>
          <a:p>
            <a:pPr indent="0" lvl="0" marL="228600" marR="0" rtl="0" algn="l">
              <a:lnSpc>
                <a:spcPct val="100000"/>
              </a:lnSpc>
              <a:spcBef>
                <a:spcPts val="0"/>
              </a:spcBef>
              <a:spcAft>
                <a:spcPts val="0"/>
              </a:spcAft>
              <a:buSzPts val="1400"/>
              <a:buFont typeface="Montserrat"/>
              <a:buNone/>
            </a:pPr>
            <a:r>
              <a:t/>
            </a:r>
            <a:endParaRPr/>
          </a:p>
        </p:txBody>
      </p:sp>
      <p:sp>
        <p:nvSpPr>
          <p:cNvPr id="205" name="Google Shape;205;p26"/>
          <p:cNvSpPr txBox="1"/>
          <p:nvPr/>
        </p:nvSpPr>
        <p:spPr>
          <a:xfrm>
            <a:off x="3300607" y="6126474"/>
            <a:ext cx="48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u="sng">
                <a:solidFill>
                  <a:schemeClr val="hlink"/>
                </a:solidFill>
                <a:latin typeface="Montserrat"/>
                <a:ea typeface="Montserrat"/>
                <a:cs typeface="Montserrat"/>
                <a:sym typeface="Montserrat"/>
                <a:hlinkClick r:id="rId3"/>
              </a:rPr>
              <a:t>https://www.ebi.ac.uk/submission/</a:t>
            </a:r>
            <a:r>
              <a:rPr lang="en-U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206" name="Google Shape;206;p26"/>
          <p:cNvPicPr preferRelativeResize="0"/>
          <p:nvPr/>
        </p:nvPicPr>
        <p:blipFill>
          <a:blip r:embed="rId4">
            <a:alphaModFix/>
          </a:blip>
          <a:stretch>
            <a:fillRect/>
          </a:stretch>
        </p:blipFill>
        <p:spPr>
          <a:xfrm>
            <a:off x="9105678" y="127975"/>
            <a:ext cx="2702975" cy="6652874"/>
          </a:xfrm>
          <a:prstGeom prst="rect">
            <a:avLst/>
          </a:prstGeom>
          <a:noFill/>
          <a:ln>
            <a:noFill/>
          </a:ln>
          <a:effectLst>
            <a:outerShdw blurRad="57150" rotWithShape="0" algn="bl" dir="5400000" dist="19050">
              <a:srgbClr val="000000">
                <a:alpha val="50000"/>
              </a:srgbClr>
            </a:outerShdw>
          </a:effectLst>
        </p:spPr>
      </p:pic>
      <p:pic>
        <p:nvPicPr>
          <p:cNvPr id="207" name="Google Shape;207;p26"/>
          <p:cNvPicPr preferRelativeResize="0"/>
          <p:nvPr/>
        </p:nvPicPr>
        <p:blipFill>
          <a:blip r:embed="rId5">
            <a:alphaModFix/>
          </a:blip>
          <a:stretch>
            <a:fillRect/>
          </a:stretch>
        </p:blipFill>
        <p:spPr>
          <a:xfrm>
            <a:off x="3494725" y="1557839"/>
            <a:ext cx="4544741" cy="4615938"/>
          </a:xfrm>
          <a:prstGeom prst="rect">
            <a:avLst/>
          </a:prstGeom>
          <a:noFill/>
          <a:ln>
            <a:noFill/>
          </a:ln>
          <a:effectLst>
            <a:outerShdw blurRad="57150" rotWithShape="0" algn="bl" dir="5400000" dist="19050">
              <a:srgbClr val="000000">
                <a:alpha val="50000"/>
              </a:srgbClr>
            </a:outerShdw>
          </a:effectLst>
        </p:spPr>
      </p:pic>
      <p:pic>
        <p:nvPicPr>
          <p:cNvPr id="208" name="Google Shape;208;p26"/>
          <p:cNvPicPr preferRelativeResize="0"/>
          <p:nvPr/>
        </p:nvPicPr>
        <p:blipFill>
          <a:blip r:embed="rId6">
            <a:alphaModFix/>
          </a:blip>
          <a:stretch>
            <a:fillRect/>
          </a:stretch>
        </p:blipFill>
        <p:spPr>
          <a:xfrm>
            <a:off x="1779193" y="1586754"/>
            <a:ext cx="1620074" cy="501425"/>
          </a:xfrm>
          <a:prstGeom prst="rect">
            <a:avLst/>
          </a:prstGeom>
          <a:noFill/>
          <a:ln>
            <a:noFill/>
          </a:ln>
        </p:spPr>
      </p:pic>
      <p:pic>
        <p:nvPicPr>
          <p:cNvPr id="209" name="Google Shape;209;p26"/>
          <p:cNvPicPr preferRelativeResize="0"/>
          <p:nvPr/>
        </p:nvPicPr>
        <p:blipFill>
          <a:blip r:embed="rId7">
            <a:alphaModFix/>
          </a:blip>
          <a:stretch>
            <a:fillRect/>
          </a:stretch>
        </p:blipFill>
        <p:spPr>
          <a:xfrm>
            <a:off x="1383349" y="3594326"/>
            <a:ext cx="542975" cy="542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idx="1" type="body"/>
          </p:nvPr>
        </p:nvSpPr>
        <p:spPr>
          <a:xfrm>
            <a:off x="352975" y="3188200"/>
            <a:ext cx="3849300" cy="1472400"/>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0"/>
              </a:spcBef>
              <a:spcAft>
                <a:spcPts val="0"/>
              </a:spcAft>
              <a:buSzPts val="1400"/>
              <a:buFont typeface="Montserrat"/>
              <a:buNone/>
            </a:pPr>
            <a:r>
              <a:rPr lang="en-US"/>
              <a:t>Community driven content</a:t>
            </a:r>
            <a:endParaRPr/>
          </a:p>
        </p:txBody>
      </p:sp>
      <p:sp>
        <p:nvSpPr>
          <p:cNvPr id="215" name="Google Shape;215;p27"/>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216" name="Google Shape;216;p27"/>
          <p:cNvSpPr txBox="1"/>
          <p:nvPr/>
        </p:nvSpPr>
        <p:spPr>
          <a:xfrm>
            <a:off x="3817376" y="6519300"/>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a:t>
            </a:r>
            <a:endParaRPr sz="1000">
              <a:latin typeface="Montserrat"/>
              <a:ea typeface="Montserrat"/>
              <a:cs typeface="Montserrat"/>
              <a:sym typeface="Montserrat"/>
            </a:endParaRPr>
          </a:p>
        </p:txBody>
      </p:sp>
      <p:pic>
        <p:nvPicPr>
          <p:cNvPr id="217" name="Google Shape;217;p27"/>
          <p:cNvPicPr preferRelativeResize="0"/>
          <p:nvPr/>
        </p:nvPicPr>
        <p:blipFill>
          <a:blip r:embed="rId3">
            <a:alphaModFix/>
          </a:blip>
          <a:stretch>
            <a:fillRect/>
          </a:stretch>
        </p:blipFill>
        <p:spPr>
          <a:xfrm>
            <a:off x="4335475" y="1344574"/>
            <a:ext cx="5713499" cy="5195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223" name="Google Shape;223;p28"/>
          <p:cNvSpPr txBox="1"/>
          <p:nvPr/>
        </p:nvSpPr>
        <p:spPr>
          <a:xfrm>
            <a:off x="2988808" y="6471140"/>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https://rdmkit.elixir-europe.org/data_publication</a:t>
            </a:r>
            <a:endParaRPr sz="1000">
              <a:latin typeface="Montserrat"/>
              <a:ea typeface="Montserrat"/>
              <a:cs typeface="Montserrat"/>
              <a:sym typeface="Montserrat"/>
            </a:endParaRPr>
          </a:p>
        </p:txBody>
      </p:sp>
      <p:pic>
        <p:nvPicPr>
          <p:cNvPr id="224" name="Google Shape;224;p28"/>
          <p:cNvPicPr preferRelativeResize="0"/>
          <p:nvPr/>
        </p:nvPicPr>
        <p:blipFill>
          <a:blip r:embed="rId3">
            <a:alphaModFix/>
          </a:blip>
          <a:stretch>
            <a:fillRect/>
          </a:stretch>
        </p:blipFill>
        <p:spPr>
          <a:xfrm>
            <a:off x="3013779" y="1318725"/>
            <a:ext cx="6164442" cy="52005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idx="1" type="body"/>
          </p:nvPr>
        </p:nvSpPr>
        <p:spPr>
          <a:xfrm>
            <a:off x="352975" y="3188200"/>
            <a:ext cx="3268800" cy="1472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Are there recommendations for the domain?</a:t>
            </a:r>
            <a:endParaRPr/>
          </a:p>
        </p:txBody>
      </p:sp>
      <p:sp>
        <p:nvSpPr>
          <p:cNvPr id="230" name="Google Shape;230;p29"/>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231" name="Google Shape;231;p29"/>
          <p:cNvSpPr txBox="1"/>
          <p:nvPr/>
        </p:nvSpPr>
        <p:spPr>
          <a:xfrm>
            <a:off x="3969776" y="6490404"/>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u="sng">
                <a:solidFill>
                  <a:schemeClr val="hlink"/>
                </a:solidFill>
                <a:latin typeface="Montserrat"/>
                <a:ea typeface="Montserrat"/>
                <a:cs typeface="Montserrat"/>
                <a:sym typeface="Montserrat"/>
                <a:hlinkClick r:id="rId3"/>
              </a:rPr>
              <a:t>https://rdmkit.elixir-europe.org</a:t>
            </a:r>
            <a:r>
              <a:rPr lang="en-U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232" name="Google Shape;232;p29"/>
          <p:cNvPicPr preferRelativeResize="0"/>
          <p:nvPr/>
        </p:nvPicPr>
        <p:blipFill>
          <a:blip r:embed="rId4">
            <a:alphaModFix/>
          </a:blip>
          <a:stretch>
            <a:fillRect/>
          </a:stretch>
        </p:blipFill>
        <p:spPr>
          <a:xfrm>
            <a:off x="3705026" y="1318725"/>
            <a:ext cx="6482975" cy="5200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2"/>
          <p:cNvSpPr txBox="1"/>
          <p:nvPr>
            <p:ph idx="1" type="body"/>
          </p:nvPr>
        </p:nvSpPr>
        <p:spPr>
          <a:xfrm>
            <a:off x="846049" y="1986325"/>
            <a:ext cx="110073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Why submit data?</a:t>
            </a:r>
            <a:endParaRPr/>
          </a:p>
          <a:p>
            <a:pPr indent="-317500" lvl="0" marL="457200" marR="0" rtl="0" algn="l">
              <a:lnSpc>
                <a:spcPct val="100000"/>
              </a:lnSpc>
              <a:spcBef>
                <a:spcPts val="1000"/>
              </a:spcBef>
              <a:spcAft>
                <a:spcPts val="0"/>
              </a:spcAft>
              <a:buSzPts val="1400"/>
              <a:buChar char="●"/>
            </a:pPr>
            <a:r>
              <a:rPr lang="en-US"/>
              <a:t>Why should we be aware of the repositories?</a:t>
            </a:r>
            <a:endParaRPr/>
          </a:p>
        </p:txBody>
      </p:sp>
      <p:sp>
        <p:nvSpPr>
          <p:cNvPr id="73" name="Google Shape;73;p12"/>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Do we know why?</a:t>
            </a:r>
            <a:endParaRPr/>
          </a:p>
        </p:txBody>
      </p:sp>
      <p:sp>
        <p:nvSpPr>
          <p:cNvPr id="74" name="Google Shape;74;p12"/>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p:nvPr/>
        </p:nvSpPr>
        <p:spPr>
          <a:xfrm>
            <a:off x="11096100" y="5663625"/>
            <a:ext cx="549000" cy="73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239" name="Google Shape;239;p30"/>
          <p:cNvSpPr txBox="1"/>
          <p:nvPr>
            <p:ph idx="4" type="body"/>
          </p:nvPr>
        </p:nvSpPr>
        <p:spPr>
          <a:xfrm>
            <a:off x="846138" y="1344579"/>
            <a:ext cx="76905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sp>
        <p:nvSpPr>
          <p:cNvPr id="240" name="Google Shape;240;p30"/>
          <p:cNvSpPr txBox="1"/>
          <p:nvPr/>
        </p:nvSpPr>
        <p:spPr>
          <a:xfrm>
            <a:off x="142775" y="5229225"/>
            <a:ext cx="4904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https://rdmkit.elixir-europe.org/human_data</a:t>
            </a:r>
            <a:endParaRPr sz="1000">
              <a:latin typeface="Montserrat"/>
              <a:ea typeface="Montserrat"/>
              <a:cs typeface="Montserrat"/>
              <a:sym typeface="Montserrat"/>
            </a:endParaRPr>
          </a:p>
        </p:txBody>
      </p:sp>
      <p:pic>
        <p:nvPicPr>
          <p:cNvPr id="241" name="Google Shape;241;p30"/>
          <p:cNvPicPr preferRelativeResize="0"/>
          <p:nvPr/>
        </p:nvPicPr>
        <p:blipFill>
          <a:blip r:embed="rId3">
            <a:alphaModFix/>
          </a:blip>
          <a:stretch>
            <a:fillRect/>
          </a:stretch>
        </p:blipFill>
        <p:spPr>
          <a:xfrm>
            <a:off x="142775" y="1344575"/>
            <a:ext cx="4904399" cy="3939201"/>
          </a:xfrm>
          <a:prstGeom prst="rect">
            <a:avLst/>
          </a:prstGeom>
          <a:noFill/>
          <a:ln>
            <a:noFill/>
          </a:ln>
          <a:effectLst>
            <a:outerShdw blurRad="57150" rotWithShape="0" algn="bl" dir="5400000" dist="19050">
              <a:srgbClr val="000000">
                <a:alpha val="50000"/>
              </a:srgbClr>
            </a:outerShdw>
          </a:effectLst>
        </p:spPr>
      </p:pic>
      <p:pic>
        <p:nvPicPr>
          <p:cNvPr id="242" name="Google Shape;242;p30"/>
          <p:cNvPicPr preferRelativeResize="0"/>
          <p:nvPr/>
        </p:nvPicPr>
        <p:blipFill>
          <a:blip r:embed="rId4">
            <a:alphaModFix/>
          </a:blip>
          <a:stretch>
            <a:fillRect/>
          </a:stretch>
        </p:blipFill>
        <p:spPr>
          <a:xfrm>
            <a:off x="5360650" y="1280911"/>
            <a:ext cx="6493274" cy="3297350"/>
          </a:xfrm>
          <a:prstGeom prst="rect">
            <a:avLst/>
          </a:prstGeom>
          <a:noFill/>
          <a:ln>
            <a:noFill/>
          </a:ln>
          <a:effectLst>
            <a:outerShdw blurRad="57150" rotWithShape="0" algn="bl" dir="5400000" dist="19050">
              <a:srgbClr val="000000">
                <a:alpha val="50000"/>
              </a:srgbClr>
            </a:outerShdw>
          </a:effectLst>
        </p:spPr>
      </p:pic>
      <p:pic>
        <p:nvPicPr>
          <p:cNvPr id="243" name="Google Shape;243;p30"/>
          <p:cNvPicPr preferRelativeResize="0"/>
          <p:nvPr/>
        </p:nvPicPr>
        <p:blipFill rotWithShape="1">
          <a:blip r:embed="rId5">
            <a:alphaModFix/>
          </a:blip>
          <a:srcRect b="43779" l="0" r="0" t="0"/>
          <a:stretch/>
        </p:blipFill>
        <p:spPr>
          <a:xfrm>
            <a:off x="5767613" y="4645215"/>
            <a:ext cx="5523524" cy="2079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Data submission</a:t>
            </a:r>
            <a:endParaRPr/>
          </a:p>
          <a:p>
            <a:pPr indent="0" lvl="0" marL="228600" marR="0" rtl="0" algn="l">
              <a:lnSpc>
                <a:spcPct val="100000"/>
              </a:lnSpc>
              <a:spcBef>
                <a:spcPts val="0"/>
              </a:spcBef>
              <a:spcAft>
                <a:spcPts val="0"/>
              </a:spcAft>
              <a:buSzPts val="1400"/>
              <a:buFont typeface="Montserrat"/>
              <a:buNone/>
            </a:pPr>
            <a:r>
              <a:t/>
            </a:r>
            <a:endParaRPr/>
          </a:p>
        </p:txBody>
      </p:sp>
      <p:sp>
        <p:nvSpPr>
          <p:cNvPr id="249" name="Google Shape;249;p31"/>
          <p:cNvSpPr txBox="1"/>
          <p:nvPr/>
        </p:nvSpPr>
        <p:spPr>
          <a:xfrm>
            <a:off x="739367" y="6157952"/>
            <a:ext cx="48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https://www.ebi.ac.uk/biosamples/docs</a:t>
            </a:r>
            <a:endParaRPr sz="1000">
              <a:latin typeface="Montserrat"/>
              <a:ea typeface="Montserrat"/>
              <a:cs typeface="Montserrat"/>
              <a:sym typeface="Montserrat"/>
            </a:endParaRPr>
          </a:p>
        </p:txBody>
      </p:sp>
      <p:sp>
        <p:nvSpPr>
          <p:cNvPr id="250" name="Google Shape;250;p31"/>
          <p:cNvSpPr txBox="1"/>
          <p:nvPr>
            <p:ph idx="1" type="body"/>
          </p:nvPr>
        </p:nvSpPr>
        <p:spPr>
          <a:xfrm>
            <a:off x="401150" y="1531475"/>
            <a:ext cx="6168000" cy="231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Different repositories = different routes</a:t>
            </a:r>
            <a:endParaRPr/>
          </a:p>
          <a:p>
            <a:pPr indent="-317500" lvl="0" marL="457200" marR="0" rtl="0" algn="l">
              <a:lnSpc>
                <a:spcPct val="100000"/>
              </a:lnSpc>
              <a:spcBef>
                <a:spcPts val="1000"/>
              </a:spcBef>
              <a:spcAft>
                <a:spcPts val="0"/>
              </a:spcAft>
              <a:buSzPts val="1400"/>
              <a:buChar char="●"/>
            </a:pPr>
            <a:r>
              <a:rPr lang="en-US"/>
              <a:t>What file formats are expected?</a:t>
            </a:r>
            <a:endParaRPr/>
          </a:p>
          <a:p>
            <a:pPr indent="-317500" lvl="0" marL="457200" marR="0" rtl="0" algn="l">
              <a:lnSpc>
                <a:spcPct val="100000"/>
              </a:lnSpc>
              <a:spcBef>
                <a:spcPts val="1000"/>
              </a:spcBef>
              <a:spcAft>
                <a:spcPts val="0"/>
              </a:spcAft>
              <a:buSzPts val="1400"/>
              <a:buChar char="●"/>
            </a:pPr>
            <a:r>
              <a:rPr lang="en-US"/>
              <a:t>What metadata is expected?</a:t>
            </a:r>
            <a:endParaRPr/>
          </a:p>
          <a:p>
            <a:pPr indent="-317500" lvl="0" marL="457200" marR="0" rtl="0" algn="l">
              <a:lnSpc>
                <a:spcPct val="100000"/>
              </a:lnSpc>
              <a:spcBef>
                <a:spcPts val="1000"/>
              </a:spcBef>
              <a:spcAft>
                <a:spcPts val="0"/>
              </a:spcAft>
              <a:buSzPts val="1400"/>
              <a:buChar char="●"/>
            </a:pPr>
            <a:r>
              <a:rPr lang="en-US"/>
              <a:t>Can ontologies and controlled vocabularies be used?</a:t>
            </a:r>
            <a:endParaRPr/>
          </a:p>
          <a:p>
            <a:pPr indent="-317500" lvl="0" marL="457200" marR="0" rtl="0" algn="l">
              <a:lnSpc>
                <a:spcPct val="100000"/>
              </a:lnSpc>
              <a:spcBef>
                <a:spcPts val="1000"/>
              </a:spcBef>
              <a:spcAft>
                <a:spcPts val="0"/>
              </a:spcAft>
              <a:buSzPts val="1400"/>
              <a:buChar char="●"/>
            </a:pPr>
            <a:r>
              <a:rPr lang="en-US"/>
              <a:t>Are there costs involved?</a:t>
            </a:r>
            <a:endParaRPr/>
          </a:p>
          <a:p>
            <a:pPr indent="-317500" lvl="0" marL="457200" marR="0" rtl="0" algn="l">
              <a:lnSpc>
                <a:spcPct val="100000"/>
              </a:lnSpc>
              <a:spcBef>
                <a:spcPts val="1000"/>
              </a:spcBef>
              <a:spcAft>
                <a:spcPts val="1000"/>
              </a:spcAft>
              <a:buSzPts val="1400"/>
              <a:buChar char="●"/>
            </a:pPr>
            <a:r>
              <a:rPr lang="en-US"/>
              <a:t>Is there a license to be applied? Is it implicit?</a:t>
            </a:r>
            <a:endParaRPr/>
          </a:p>
        </p:txBody>
      </p:sp>
      <p:pic>
        <p:nvPicPr>
          <p:cNvPr id="251" name="Google Shape;251;p31"/>
          <p:cNvPicPr preferRelativeResize="0"/>
          <p:nvPr/>
        </p:nvPicPr>
        <p:blipFill>
          <a:blip r:embed="rId3">
            <a:alphaModFix/>
          </a:blip>
          <a:stretch>
            <a:fillRect/>
          </a:stretch>
        </p:blipFill>
        <p:spPr>
          <a:xfrm>
            <a:off x="181400" y="3850230"/>
            <a:ext cx="5318050" cy="2349715"/>
          </a:xfrm>
          <a:prstGeom prst="rect">
            <a:avLst/>
          </a:prstGeom>
          <a:noFill/>
          <a:ln>
            <a:noFill/>
          </a:ln>
          <a:effectLst>
            <a:outerShdw blurRad="57150" rotWithShape="0" algn="bl" dir="5400000" dist="19050">
              <a:srgbClr val="000000">
                <a:alpha val="50000"/>
              </a:srgbClr>
            </a:outerShdw>
          </a:effectLst>
        </p:spPr>
      </p:pic>
      <p:pic>
        <p:nvPicPr>
          <p:cNvPr id="252" name="Google Shape;252;p31"/>
          <p:cNvPicPr preferRelativeResize="0"/>
          <p:nvPr/>
        </p:nvPicPr>
        <p:blipFill>
          <a:blip r:embed="rId4">
            <a:alphaModFix/>
          </a:blip>
          <a:stretch>
            <a:fillRect/>
          </a:stretch>
        </p:blipFill>
        <p:spPr>
          <a:xfrm>
            <a:off x="6721550" y="141905"/>
            <a:ext cx="5318050" cy="2438751"/>
          </a:xfrm>
          <a:prstGeom prst="rect">
            <a:avLst/>
          </a:prstGeom>
          <a:noFill/>
          <a:ln>
            <a:noFill/>
          </a:ln>
          <a:effectLst>
            <a:outerShdw blurRad="57150" rotWithShape="0" algn="bl" dir="5400000" dist="19050">
              <a:srgbClr val="000000">
                <a:alpha val="50000"/>
              </a:srgbClr>
            </a:outerShdw>
          </a:effectLst>
        </p:spPr>
      </p:pic>
      <p:sp>
        <p:nvSpPr>
          <p:cNvPr id="253" name="Google Shape;253;p31"/>
          <p:cNvSpPr txBox="1"/>
          <p:nvPr/>
        </p:nvSpPr>
        <p:spPr>
          <a:xfrm>
            <a:off x="7262188" y="2533348"/>
            <a:ext cx="48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u="sng">
                <a:solidFill>
                  <a:schemeClr val="hlink"/>
                </a:solidFill>
                <a:latin typeface="Montserrat"/>
                <a:ea typeface="Montserrat"/>
                <a:cs typeface="Montserrat"/>
                <a:sym typeface="Montserrat"/>
                <a:hlinkClick r:id="rId5"/>
              </a:rPr>
              <a:t>https://www.ebi.ac.uk/ena/browser/submit</a:t>
            </a:r>
            <a:r>
              <a:rPr lang="en-US"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254" name="Google Shape;254;p31"/>
          <p:cNvPicPr preferRelativeResize="0"/>
          <p:nvPr/>
        </p:nvPicPr>
        <p:blipFill>
          <a:blip r:embed="rId6">
            <a:alphaModFix/>
          </a:blip>
          <a:stretch>
            <a:fillRect/>
          </a:stretch>
        </p:blipFill>
        <p:spPr>
          <a:xfrm>
            <a:off x="5947225" y="2981575"/>
            <a:ext cx="6092387" cy="2002977"/>
          </a:xfrm>
          <a:prstGeom prst="rect">
            <a:avLst/>
          </a:prstGeom>
          <a:noFill/>
          <a:ln>
            <a:noFill/>
          </a:ln>
          <a:effectLst>
            <a:outerShdw blurRad="57150" rotWithShape="0" algn="bl" dir="5400000" dist="19050">
              <a:srgbClr val="000000">
                <a:alpha val="50000"/>
              </a:srgbClr>
            </a:outerShdw>
          </a:effectLst>
        </p:spPr>
      </p:pic>
      <p:sp>
        <p:nvSpPr>
          <p:cNvPr id="255" name="Google Shape;255;p31"/>
          <p:cNvSpPr txBox="1"/>
          <p:nvPr/>
        </p:nvSpPr>
        <p:spPr>
          <a:xfrm>
            <a:off x="7281449" y="4941673"/>
            <a:ext cx="48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https://ena-docs.readthedocs.io/en/latest/submit/general-guide.html</a:t>
            </a:r>
            <a:endParaRPr sz="10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Let's find a repository</a:t>
            </a:r>
            <a:endParaRPr/>
          </a:p>
        </p:txBody>
      </p:sp>
      <p:sp>
        <p:nvSpPr>
          <p:cNvPr id="261" name="Google Shape;261;p32"/>
          <p:cNvSpPr txBox="1"/>
          <p:nvPr>
            <p:ph idx="1" type="body"/>
          </p:nvPr>
        </p:nvSpPr>
        <p:spPr>
          <a:xfrm>
            <a:off x="846050" y="1986325"/>
            <a:ext cx="11007300" cy="14811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p:txBody>
      </p:sp>
      <p:sp>
        <p:nvSpPr>
          <p:cNvPr id="262" name="Google Shape;262;p32"/>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263" name="Google Shape;263;p32"/>
          <p:cNvPicPr preferRelativeResize="0"/>
          <p:nvPr/>
        </p:nvPicPr>
        <p:blipFill>
          <a:blip r:embed="rId3">
            <a:alphaModFix/>
          </a:blip>
          <a:stretch>
            <a:fillRect/>
          </a:stretch>
        </p:blipFill>
        <p:spPr>
          <a:xfrm>
            <a:off x="904424" y="1381026"/>
            <a:ext cx="542975" cy="542975"/>
          </a:xfrm>
          <a:prstGeom prst="rect">
            <a:avLst/>
          </a:prstGeom>
          <a:noFill/>
          <a:ln>
            <a:noFill/>
          </a:ln>
        </p:spPr>
      </p:pic>
      <p:sp>
        <p:nvSpPr>
          <p:cNvPr id="264" name="Google Shape;264;p32"/>
          <p:cNvSpPr txBox="1"/>
          <p:nvPr>
            <p:ph idx="1" type="body"/>
          </p:nvPr>
        </p:nvSpPr>
        <p:spPr>
          <a:xfrm>
            <a:off x="846050" y="5110525"/>
            <a:ext cx="11007300" cy="148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Identify a repository based on information from RDMkit</a:t>
            </a:r>
            <a:endParaRPr/>
          </a:p>
          <a:p>
            <a:pPr indent="-317500" lvl="0" marL="457200" marR="0" rtl="0" algn="l">
              <a:lnSpc>
                <a:spcPct val="100000"/>
              </a:lnSpc>
              <a:spcBef>
                <a:spcPts val="0"/>
              </a:spcBef>
              <a:spcAft>
                <a:spcPts val="0"/>
              </a:spcAft>
              <a:buSzPts val="1400"/>
              <a:buChar char="●"/>
            </a:pPr>
            <a:r>
              <a:rPr lang="en-US"/>
              <a:t>Domain specific</a:t>
            </a:r>
            <a:endParaRPr/>
          </a:p>
          <a:p>
            <a:pPr indent="-317500" lvl="0" marL="457200" marR="0" rtl="0" algn="l">
              <a:lnSpc>
                <a:spcPct val="100000"/>
              </a:lnSpc>
              <a:spcBef>
                <a:spcPts val="0"/>
              </a:spcBef>
              <a:spcAft>
                <a:spcPts val="0"/>
              </a:spcAft>
              <a:buSzPts val="1400"/>
              <a:buChar char="●"/>
            </a:pPr>
            <a:r>
              <a:rPr lang="en-US"/>
              <a:t>Justify the choice</a:t>
            </a:r>
            <a:endParaRPr/>
          </a:p>
          <a:p>
            <a:pPr indent="-317500" lvl="0" marL="457200" marR="0" rtl="0" algn="l">
              <a:lnSpc>
                <a:spcPct val="100000"/>
              </a:lnSpc>
              <a:spcBef>
                <a:spcPts val="0"/>
              </a:spcBef>
              <a:spcAft>
                <a:spcPts val="0"/>
              </a:spcAft>
              <a:buSzPts val="1400"/>
              <a:buChar char="●"/>
            </a:pPr>
            <a:r>
              <a:rPr lang="en-US"/>
              <a:t>Bonus: can you find further resources that can help you?</a:t>
            </a:r>
            <a:endParaRPr/>
          </a:p>
        </p:txBody>
      </p:sp>
      <p:pic>
        <p:nvPicPr>
          <p:cNvPr id="265" name="Google Shape;265;p32"/>
          <p:cNvPicPr preferRelativeResize="0"/>
          <p:nvPr/>
        </p:nvPicPr>
        <p:blipFill>
          <a:blip r:embed="rId4">
            <a:alphaModFix/>
          </a:blip>
          <a:stretch>
            <a:fillRect/>
          </a:stretch>
        </p:blipFill>
        <p:spPr>
          <a:xfrm>
            <a:off x="4330669" y="3669525"/>
            <a:ext cx="3530663" cy="736650"/>
          </a:xfrm>
          <a:prstGeom prst="rect">
            <a:avLst/>
          </a:prstGeom>
          <a:noFill/>
          <a:ln>
            <a:noFill/>
          </a:ln>
        </p:spPr>
      </p:pic>
      <p:sp>
        <p:nvSpPr>
          <p:cNvPr id="266" name="Google Shape;266;p32"/>
          <p:cNvSpPr txBox="1"/>
          <p:nvPr/>
        </p:nvSpPr>
        <p:spPr>
          <a:xfrm>
            <a:off x="4330675" y="4406175"/>
            <a:ext cx="3618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a:t>
            </a:r>
            <a:endParaRPr sz="10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272" name="Google Shape;272;p33"/>
          <p:cNvSpPr txBox="1"/>
          <p:nvPr/>
        </p:nvSpPr>
        <p:spPr>
          <a:xfrm>
            <a:off x="4848550" y="5788847"/>
            <a:ext cx="5103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https://rdmkit.elixir-europe.org/plant_sciences</a:t>
            </a:r>
            <a:endParaRPr sz="1000">
              <a:latin typeface="Montserrat"/>
              <a:ea typeface="Montserrat"/>
              <a:cs typeface="Montserrat"/>
              <a:sym typeface="Montserrat"/>
            </a:endParaRPr>
          </a:p>
        </p:txBody>
      </p:sp>
      <p:pic>
        <p:nvPicPr>
          <p:cNvPr id="273" name="Google Shape;273;p33"/>
          <p:cNvPicPr preferRelativeResize="0"/>
          <p:nvPr/>
        </p:nvPicPr>
        <p:blipFill>
          <a:blip r:embed="rId3">
            <a:alphaModFix/>
          </a:blip>
          <a:stretch>
            <a:fillRect/>
          </a:stretch>
        </p:blipFill>
        <p:spPr>
          <a:xfrm>
            <a:off x="1878825" y="1553475"/>
            <a:ext cx="2024850" cy="422450"/>
          </a:xfrm>
          <a:prstGeom prst="rect">
            <a:avLst/>
          </a:prstGeom>
          <a:noFill/>
          <a:ln>
            <a:noFill/>
          </a:ln>
        </p:spPr>
      </p:pic>
      <p:pic>
        <p:nvPicPr>
          <p:cNvPr id="274" name="Google Shape;274;p33"/>
          <p:cNvPicPr preferRelativeResize="0"/>
          <p:nvPr/>
        </p:nvPicPr>
        <p:blipFill>
          <a:blip r:embed="rId4">
            <a:alphaModFix/>
          </a:blip>
          <a:stretch>
            <a:fillRect/>
          </a:stretch>
        </p:blipFill>
        <p:spPr>
          <a:xfrm>
            <a:off x="1510500" y="2350218"/>
            <a:ext cx="2761489" cy="2761488"/>
          </a:xfrm>
          <a:prstGeom prst="rect">
            <a:avLst/>
          </a:prstGeom>
          <a:noFill/>
          <a:ln>
            <a:noFill/>
          </a:ln>
          <a:effectLst>
            <a:outerShdw blurRad="57150" rotWithShape="0" algn="bl" dir="5400000" dist="19050">
              <a:srgbClr val="000000">
                <a:alpha val="50000"/>
              </a:srgbClr>
            </a:outerShdw>
          </a:effectLst>
        </p:spPr>
      </p:pic>
      <p:pic>
        <p:nvPicPr>
          <p:cNvPr id="275" name="Google Shape;275;p33"/>
          <p:cNvPicPr preferRelativeResize="0"/>
          <p:nvPr/>
        </p:nvPicPr>
        <p:blipFill>
          <a:blip r:embed="rId5">
            <a:alphaModFix/>
          </a:blip>
          <a:stretch>
            <a:fillRect/>
          </a:stretch>
        </p:blipFill>
        <p:spPr>
          <a:xfrm>
            <a:off x="4848550" y="1634541"/>
            <a:ext cx="5103499" cy="4192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sp>
        <p:nvSpPr>
          <p:cNvPr id="281" name="Google Shape;281;p34"/>
          <p:cNvSpPr txBox="1"/>
          <p:nvPr/>
        </p:nvSpPr>
        <p:spPr>
          <a:xfrm>
            <a:off x="5409226" y="3580887"/>
            <a:ext cx="6231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https://rdmkit.elixir-europe.org/plant_genomics_assembly</a:t>
            </a:r>
            <a:endParaRPr sz="1000">
              <a:latin typeface="Montserrat"/>
              <a:ea typeface="Montserrat"/>
              <a:cs typeface="Montserrat"/>
              <a:sym typeface="Montserrat"/>
            </a:endParaRPr>
          </a:p>
        </p:txBody>
      </p:sp>
      <p:pic>
        <p:nvPicPr>
          <p:cNvPr id="282" name="Google Shape;282;p34"/>
          <p:cNvPicPr preferRelativeResize="0"/>
          <p:nvPr/>
        </p:nvPicPr>
        <p:blipFill>
          <a:blip r:embed="rId3">
            <a:alphaModFix/>
          </a:blip>
          <a:stretch>
            <a:fillRect/>
          </a:stretch>
        </p:blipFill>
        <p:spPr>
          <a:xfrm>
            <a:off x="649000" y="2375902"/>
            <a:ext cx="2758925" cy="2747700"/>
          </a:xfrm>
          <a:prstGeom prst="rect">
            <a:avLst/>
          </a:prstGeom>
          <a:noFill/>
          <a:ln>
            <a:noFill/>
          </a:ln>
          <a:effectLst>
            <a:outerShdw blurRad="57150" rotWithShape="0" algn="bl" dir="5400000" dist="19050">
              <a:srgbClr val="000000">
                <a:alpha val="50000"/>
              </a:srgbClr>
            </a:outerShdw>
          </a:effectLst>
        </p:spPr>
      </p:pic>
      <p:pic>
        <p:nvPicPr>
          <p:cNvPr id="283" name="Google Shape;283;p34"/>
          <p:cNvPicPr preferRelativeResize="0"/>
          <p:nvPr/>
        </p:nvPicPr>
        <p:blipFill>
          <a:blip r:embed="rId4">
            <a:alphaModFix/>
          </a:blip>
          <a:stretch>
            <a:fillRect/>
          </a:stretch>
        </p:blipFill>
        <p:spPr>
          <a:xfrm>
            <a:off x="4013025" y="2375900"/>
            <a:ext cx="7627800" cy="1247375"/>
          </a:xfrm>
          <a:prstGeom prst="rect">
            <a:avLst/>
          </a:prstGeom>
          <a:noFill/>
          <a:ln>
            <a:noFill/>
          </a:ln>
          <a:effectLst>
            <a:outerShdw blurRad="57150" rotWithShape="0" algn="bl" dir="5400000" dist="19050">
              <a:srgbClr val="000000">
                <a:alpha val="50000"/>
              </a:srgbClr>
            </a:outerShdw>
          </a:effectLst>
        </p:spPr>
      </p:pic>
      <p:pic>
        <p:nvPicPr>
          <p:cNvPr id="284" name="Google Shape;284;p34"/>
          <p:cNvPicPr preferRelativeResize="0"/>
          <p:nvPr/>
        </p:nvPicPr>
        <p:blipFill>
          <a:blip r:embed="rId5">
            <a:alphaModFix/>
          </a:blip>
          <a:stretch>
            <a:fillRect/>
          </a:stretch>
        </p:blipFill>
        <p:spPr>
          <a:xfrm>
            <a:off x="5794950" y="4078827"/>
            <a:ext cx="3187450" cy="1757000"/>
          </a:xfrm>
          <a:prstGeom prst="rect">
            <a:avLst/>
          </a:prstGeom>
          <a:noFill/>
          <a:ln>
            <a:noFill/>
          </a:ln>
          <a:effectLst>
            <a:outerShdw blurRad="57150" rotWithShape="0" algn="bl" dir="5400000" dist="19050">
              <a:srgbClr val="000000">
                <a:alpha val="50000"/>
              </a:srgbClr>
            </a:outerShdw>
          </a:effectLst>
        </p:spPr>
      </p:pic>
      <p:pic>
        <p:nvPicPr>
          <p:cNvPr id="285" name="Google Shape;285;p34"/>
          <p:cNvPicPr preferRelativeResize="0"/>
          <p:nvPr/>
        </p:nvPicPr>
        <p:blipFill>
          <a:blip r:embed="rId6">
            <a:alphaModFix/>
          </a:blip>
          <a:stretch>
            <a:fillRect/>
          </a:stretch>
        </p:blipFill>
        <p:spPr>
          <a:xfrm>
            <a:off x="5083575" y="1582375"/>
            <a:ext cx="2024850" cy="422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Multiple repositories with a similar data type</a:t>
            </a:r>
            <a:endParaRPr/>
          </a:p>
          <a:p>
            <a:pPr indent="0" lvl="0" marL="228600" marR="0" rtl="0" algn="l">
              <a:lnSpc>
                <a:spcPct val="100000"/>
              </a:lnSpc>
              <a:spcBef>
                <a:spcPts val="0"/>
              </a:spcBef>
              <a:spcAft>
                <a:spcPts val="0"/>
              </a:spcAft>
              <a:buSzPts val="1400"/>
              <a:buFont typeface="Montserrat"/>
              <a:buNone/>
            </a:pPr>
            <a:r>
              <a:t/>
            </a:r>
            <a:endParaRPr/>
          </a:p>
        </p:txBody>
      </p:sp>
      <p:sp>
        <p:nvSpPr>
          <p:cNvPr id="291" name="Google Shape;291;p35"/>
          <p:cNvSpPr txBox="1"/>
          <p:nvPr/>
        </p:nvSpPr>
        <p:spPr>
          <a:xfrm>
            <a:off x="3328800" y="6229482"/>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https://www.insdc.org/</a:t>
            </a:r>
            <a:endParaRPr sz="1000">
              <a:latin typeface="Montserrat"/>
              <a:ea typeface="Montserrat"/>
              <a:cs typeface="Montserrat"/>
              <a:sym typeface="Montserrat"/>
            </a:endParaRPr>
          </a:p>
        </p:txBody>
      </p:sp>
      <p:pic>
        <p:nvPicPr>
          <p:cNvPr id="292" name="Google Shape;292;p35"/>
          <p:cNvPicPr preferRelativeResize="0"/>
          <p:nvPr/>
        </p:nvPicPr>
        <p:blipFill>
          <a:blip r:embed="rId3">
            <a:alphaModFix/>
          </a:blip>
          <a:stretch>
            <a:fillRect/>
          </a:stretch>
        </p:blipFill>
        <p:spPr>
          <a:xfrm>
            <a:off x="2492550" y="1531900"/>
            <a:ext cx="7206900" cy="2768550"/>
          </a:xfrm>
          <a:prstGeom prst="rect">
            <a:avLst/>
          </a:prstGeom>
          <a:noFill/>
          <a:ln>
            <a:noFill/>
          </a:ln>
          <a:effectLst>
            <a:outerShdw blurRad="57150" rotWithShape="0" algn="bl" dir="5400000" dist="19050">
              <a:srgbClr val="000000">
                <a:alpha val="50000"/>
              </a:srgbClr>
            </a:outerShdw>
          </a:effectLst>
        </p:spPr>
      </p:pic>
      <p:pic>
        <p:nvPicPr>
          <p:cNvPr id="293" name="Google Shape;293;p35"/>
          <p:cNvPicPr preferRelativeResize="0"/>
          <p:nvPr/>
        </p:nvPicPr>
        <p:blipFill>
          <a:blip r:embed="rId4">
            <a:alphaModFix/>
          </a:blip>
          <a:stretch>
            <a:fillRect/>
          </a:stretch>
        </p:blipFill>
        <p:spPr>
          <a:xfrm>
            <a:off x="3330550" y="4460425"/>
            <a:ext cx="5530901" cy="1814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sz="2700"/>
              <a:t>Multiple repositories with a similar data type - Genomics</a:t>
            </a:r>
            <a:endParaRPr sz="2700"/>
          </a:p>
        </p:txBody>
      </p:sp>
      <p:sp>
        <p:nvSpPr>
          <p:cNvPr id="299" name="Google Shape;299;p36"/>
          <p:cNvSpPr txBox="1"/>
          <p:nvPr/>
        </p:nvSpPr>
        <p:spPr>
          <a:xfrm>
            <a:off x="6633425" y="6519307"/>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Thank you to Alexander Botzki for original slide material</a:t>
            </a:r>
            <a:endParaRPr sz="1000">
              <a:latin typeface="Montserrat"/>
              <a:ea typeface="Montserrat"/>
              <a:cs typeface="Montserrat"/>
              <a:sym typeface="Montserrat"/>
            </a:endParaRPr>
          </a:p>
        </p:txBody>
      </p:sp>
      <p:grpSp>
        <p:nvGrpSpPr>
          <p:cNvPr id="300" name="Google Shape;300;p36"/>
          <p:cNvGrpSpPr/>
          <p:nvPr/>
        </p:nvGrpSpPr>
        <p:grpSpPr>
          <a:xfrm>
            <a:off x="1361975" y="1409925"/>
            <a:ext cx="9462999" cy="5472400"/>
            <a:chOff x="1209575" y="571725"/>
            <a:chExt cx="9462999" cy="5472400"/>
          </a:xfrm>
        </p:grpSpPr>
        <p:pic>
          <p:nvPicPr>
            <p:cNvPr id="301" name="Google Shape;301;p36"/>
            <p:cNvPicPr preferRelativeResize="0"/>
            <p:nvPr/>
          </p:nvPicPr>
          <p:blipFill rotWithShape="1">
            <a:blip r:embed="rId3">
              <a:alphaModFix/>
            </a:blip>
            <a:srcRect b="0" l="0" r="0" t="0"/>
            <a:stretch/>
          </p:blipFill>
          <p:spPr>
            <a:xfrm>
              <a:off x="2094348" y="1892899"/>
              <a:ext cx="7716387" cy="4151225"/>
            </a:xfrm>
            <a:prstGeom prst="rect">
              <a:avLst/>
            </a:prstGeom>
            <a:noFill/>
            <a:ln>
              <a:noFill/>
            </a:ln>
          </p:spPr>
        </p:pic>
        <p:pic>
          <p:nvPicPr>
            <p:cNvPr id="302" name="Google Shape;302;p36"/>
            <p:cNvPicPr preferRelativeResize="0"/>
            <p:nvPr/>
          </p:nvPicPr>
          <p:blipFill rotWithShape="1">
            <a:blip r:embed="rId4">
              <a:alphaModFix/>
            </a:blip>
            <a:srcRect b="0" l="0" r="0" t="0"/>
            <a:stretch/>
          </p:blipFill>
          <p:spPr>
            <a:xfrm>
              <a:off x="1438939" y="2826131"/>
              <a:ext cx="635339" cy="733682"/>
            </a:xfrm>
            <a:prstGeom prst="rect">
              <a:avLst/>
            </a:prstGeom>
            <a:noFill/>
            <a:ln>
              <a:noFill/>
            </a:ln>
          </p:spPr>
        </p:pic>
        <p:sp>
          <p:nvSpPr>
            <p:cNvPr id="303" name="Google Shape;303;p36"/>
            <p:cNvSpPr txBox="1"/>
            <p:nvPr/>
          </p:nvSpPr>
          <p:spPr>
            <a:xfrm>
              <a:off x="2035287" y="2992699"/>
              <a:ext cx="769800" cy="3525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chemeClr val="dk1"/>
                </a:buClr>
                <a:buSzPts val="2300"/>
                <a:buFont typeface="Arial"/>
                <a:buNone/>
              </a:pPr>
              <a:r>
                <a:rPr b="1" i="0" lang="en-US" sz="1700" u="none" cap="none" strike="noStrike">
                  <a:solidFill>
                    <a:schemeClr val="dk1"/>
                  </a:solidFill>
                  <a:latin typeface="Arial"/>
                  <a:ea typeface="Arial"/>
                  <a:cs typeface="Arial"/>
                  <a:sym typeface="Arial"/>
                </a:rPr>
                <a:t>SRA</a:t>
              </a:r>
              <a:endParaRPr sz="900"/>
            </a:p>
          </p:txBody>
        </p:sp>
        <p:pic>
          <p:nvPicPr>
            <p:cNvPr id="304" name="Google Shape;304;p36"/>
            <p:cNvPicPr preferRelativeResize="0"/>
            <p:nvPr/>
          </p:nvPicPr>
          <p:blipFill rotWithShape="1">
            <a:blip r:embed="rId5">
              <a:alphaModFix/>
            </a:blip>
            <a:srcRect b="0" l="0" r="0" t="0"/>
            <a:stretch/>
          </p:blipFill>
          <p:spPr>
            <a:xfrm>
              <a:off x="9352010" y="2859102"/>
              <a:ext cx="1320564" cy="693255"/>
            </a:xfrm>
            <a:prstGeom prst="rect">
              <a:avLst/>
            </a:prstGeom>
            <a:noFill/>
            <a:ln>
              <a:noFill/>
            </a:ln>
          </p:spPr>
        </p:pic>
        <p:cxnSp>
          <p:nvCxnSpPr>
            <p:cNvPr id="305" name="Google Shape;305;p36"/>
            <p:cNvCxnSpPr/>
            <p:nvPr/>
          </p:nvCxnSpPr>
          <p:spPr>
            <a:xfrm>
              <a:off x="7345071" y="1736645"/>
              <a:ext cx="2351100" cy="1204200"/>
            </a:xfrm>
            <a:prstGeom prst="straightConnector1">
              <a:avLst/>
            </a:prstGeom>
            <a:noFill/>
            <a:ln cap="flat" cmpd="sng" w="36000">
              <a:solidFill>
                <a:srgbClr val="4D4948"/>
              </a:solidFill>
              <a:prstDash val="solid"/>
              <a:round/>
              <a:headEnd len="med" w="med" type="stealth"/>
              <a:tailEnd len="med" w="med" type="stealth"/>
            </a:ln>
          </p:spPr>
        </p:cxnSp>
        <p:cxnSp>
          <p:nvCxnSpPr>
            <p:cNvPr id="306" name="Google Shape;306;p36"/>
            <p:cNvCxnSpPr/>
            <p:nvPr/>
          </p:nvCxnSpPr>
          <p:spPr>
            <a:xfrm>
              <a:off x="2184374" y="3456885"/>
              <a:ext cx="7167600" cy="0"/>
            </a:xfrm>
            <a:prstGeom prst="straightConnector1">
              <a:avLst/>
            </a:prstGeom>
            <a:noFill/>
            <a:ln cap="flat" cmpd="sng" w="36000">
              <a:solidFill>
                <a:srgbClr val="4D4948"/>
              </a:solidFill>
              <a:prstDash val="solid"/>
              <a:round/>
              <a:headEnd len="med" w="med" type="stealth"/>
              <a:tailEnd len="med" w="med" type="stealth"/>
            </a:ln>
          </p:spPr>
        </p:cxnSp>
        <p:cxnSp>
          <p:nvCxnSpPr>
            <p:cNvPr id="307" name="Google Shape;307;p36"/>
            <p:cNvCxnSpPr/>
            <p:nvPr/>
          </p:nvCxnSpPr>
          <p:spPr>
            <a:xfrm flipH="1" rot="10800000">
              <a:off x="2094348" y="1679272"/>
              <a:ext cx="3358500" cy="1204200"/>
            </a:xfrm>
            <a:prstGeom prst="straightConnector1">
              <a:avLst/>
            </a:prstGeom>
            <a:noFill/>
            <a:ln cap="flat" cmpd="sng" w="36000">
              <a:solidFill>
                <a:srgbClr val="4D4948"/>
              </a:solidFill>
              <a:prstDash val="solid"/>
              <a:round/>
              <a:headEnd len="med" w="med" type="stealth"/>
              <a:tailEnd len="med" w="med" type="stealth"/>
            </a:ln>
          </p:spPr>
        </p:cxnSp>
        <p:pic>
          <p:nvPicPr>
            <p:cNvPr id="308" name="Google Shape;308;p36"/>
            <p:cNvPicPr preferRelativeResize="0"/>
            <p:nvPr/>
          </p:nvPicPr>
          <p:blipFill rotWithShape="1">
            <a:blip r:embed="rId6">
              <a:alphaModFix/>
            </a:blip>
            <a:srcRect b="0" l="0" r="0" t="0"/>
            <a:stretch/>
          </p:blipFill>
          <p:spPr>
            <a:xfrm>
              <a:off x="1209575" y="1736645"/>
              <a:ext cx="1107256" cy="508044"/>
            </a:xfrm>
            <a:prstGeom prst="rect">
              <a:avLst/>
            </a:prstGeom>
            <a:noFill/>
            <a:ln>
              <a:noFill/>
            </a:ln>
          </p:spPr>
        </p:pic>
        <p:pic>
          <p:nvPicPr>
            <p:cNvPr id="309" name="Google Shape;309;p36"/>
            <p:cNvPicPr preferRelativeResize="0"/>
            <p:nvPr/>
          </p:nvPicPr>
          <p:blipFill rotWithShape="1">
            <a:blip r:embed="rId7">
              <a:alphaModFix/>
            </a:blip>
            <a:srcRect b="0" l="0" r="0" t="0"/>
            <a:stretch/>
          </p:blipFill>
          <p:spPr>
            <a:xfrm>
              <a:off x="4882495" y="571725"/>
              <a:ext cx="1563978" cy="410564"/>
            </a:xfrm>
            <a:prstGeom prst="rect">
              <a:avLst/>
            </a:prstGeom>
            <a:noFill/>
            <a:ln>
              <a:noFill/>
            </a:ln>
          </p:spPr>
        </p:pic>
        <p:cxnSp>
          <p:nvCxnSpPr>
            <p:cNvPr id="310" name="Google Shape;310;p36"/>
            <p:cNvCxnSpPr/>
            <p:nvPr/>
          </p:nvCxnSpPr>
          <p:spPr>
            <a:xfrm flipH="1" rot="10800000">
              <a:off x="2241715" y="952486"/>
              <a:ext cx="2469300" cy="841500"/>
            </a:xfrm>
            <a:prstGeom prst="straightConnector1">
              <a:avLst/>
            </a:prstGeom>
            <a:noFill/>
            <a:ln cap="flat" cmpd="sng" w="9525">
              <a:solidFill>
                <a:srgbClr val="4D4948"/>
              </a:solidFill>
              <a:prstDash val="dashDot"/>
              <a:round/>
              <a:headEnd len="sm" w="sm" type="none"/>
              <a:tailEnd len="med" w="med" type="stealth"/>
            </a:ln>
          </p:spPr>
        </p:cxnSp>
        <p:cxnSp>
          <p:nvCxnSpPr>
            <p:cNvPr id="311" name="Google Shape;311;p36"/>
            <p:cNvCxnSpPr/>
            <p:nvPr/>
          </p:nvCxnSpPr>
          <p:spPr>
            <a:xfrm rot="10800000">
              <a:off x="1725645" y="2310089"/>
              <a:ext cx="0" cy="458700"/>
            </a:xfrm>
            <a:prstGeom prst="straightConnector1">
              <a:avLst/>
            </a:prstGeom>
            <a:noFill/>
            <a:ln cap="flat" cmpd="sng" w="36000">
              <a:solidFill>
                <a:srgbClr val="4D4948"/>
              </a:solidFill>
              <a:prstDash val="solid"/>
              <a:round/>
              <a:headEnd len="med" w="med" type="stealth"/>
              <a:tailEnd len="med" w="med" type="stealth"/>
            </a:ln>
          </p:spPr>
        </p:cxnSp>
        <p:cxnSp>
          <p:nvCxnSpPr>
            <p:cNvPr id="312" name="Google Shape;312;p36"/>
            <p:cNvCxnSpPr/>
            <p:nvPr/>
          </p:nvCxnSpPr>
          <p:spPr>
            <a:xfrm rot="10800000">
              <a:off x="5952550" y="884000"/>
              <a:ext cx="0" cy="579000"/>
            </a:xfrm>
            <a:prstGeom prst="straightConnector1">
              <a:avLst/>
            </a:prstGeom>
            <a:noFill/>
            <a:ln cap="flat" cmpd="sng" w="36000">
              <a:solidFill>
                <a:srgbClr val="4D4948"/>
              </a:solidFill>
              <a:prstDash val="solid"/>
              <a:round/>
              <a:headEnd len="med" w="med" type="stealth"/>
              <a:tailEnd len="med" w="med" type="stealth"/>
            </a:ln>
          </p:spPr>
        </p:cxnSp>
        <p:sp>
          <p:nvSpPr>
            <p:cNvPr id="313" name="Google Shape;313;p36"/>
            <p:cNvSpPr txBox="1"/>
            <p:nvPr/>
          </p:nvSpPr>
          <p:spPr>
            <a:xfrm>
              <a:off x="2956175" y="1044793"/>
              <a:ext cx="732900" cy="3834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FF0000"/>
                </a:buClr>
                <a:buSzPts val="1900"/>
                <a:buFont typeface="Arial"/>
                <a:buNone/>
              </a:pPr>
              <a:r>
                <a:rPr b="1" i="0" lang="en-US" sz="1900" u="none" cap="none" strike="noStrike">
                  <a:solidFill>
                    <a:srgbClr val="FF0000"/>
                  </a:solidFill>
                  <a:latin typeface="Arial"/>
                  <a:ea typeface="Arial"/>
                  <a:cs typeface="Arial"/>
                  <a:sym typeface="Arial"/>
                </a:rPr>
                <a:t>2017</a:t>
              </a:r>
              <a:endParaRPr sz="1500"/>
            </a:p>
          </p:txBody>
        </p:sp>
      </p:grpSp>
      <p:pic>
        <p:nvPicPr>
          <p:cNvPr id="314" name="Google Shape;314;p36"/>
          <p:cNvPicPr preferRelativeResize="0"/>
          <p:nvPr/>
        </p:nvPicPr>
        <p:blipFill>
          <a:blip r:embed="rId8">
            <a:alphaModFix/>
          </a:blip>
          <a:stretch>
            <a:fillRect/>
          </a:stretch>
        </p:blipFill>
        <p:spPr>
          <a:xfrm>
            <a:off x="5767865" y="2295296"/>
            <a:ext cx="1618176" cy="466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sz="2700"/>
              <a:t>Multiple repositories with a similar data type - Proteomics</a:t>
            </a:r>
            <a:endParaRPr/>
          </a:p>
        </p:txBody>
      </p:sp>
      <p:sp>
        <p:nvSpPr>
          <p:cNvPr id="320" name="Google Shape;320;p37"/>
          <p:cNvSpPr txBox="1"/>
          <p:nvPr/>
        </p:nvSpPr>
        <p:spPr>
          <a:xfrm>
            <a:off x="6633425" y="6519307"/>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Thank you to Alexander Botzki for original slide material</a:t>
            </a:r>
            <a:endParaRPr sz="1000">
              <a:latin typeface="Montserrat"/>
              <a:ea typeface="Montserrat"/>
              <a:cs typeface="Montserrat"/>
              <a:sym typeface="Montserrat"/>
            </a:endParaRPr>
          </a:p>
        </p:txBody>
      </p:sp>
      <p:pic>
        <p:nvPicPr>
          <p:cNvPr id="321" name="Google Shape;321;p37"/>
          <p:cNvPicPr preferRelativeResize="0"/>
          <p:nvPr/>
        </p:nvPicPr>
        <p:blipFill rotWithShape="1">
          <a:blip r:embed="rId3">
            <a:alphaModFix/>
          </a:blip>
          <a:srcRect b="0" l="0" r="0" t="0"/>
          <a:stretch/>
        </p:blipFill>
        <p:spPr>
          <a:xfrm>
            <a:off x="2267291" y="2419920"/>
            <a:ext cx="8055382" cy="4333578"/>
          </a:xfrm>
          <a:prstGeom prst="rect">
            <a:avLst/>
          </a:prstGeom>
          <a:noFill/>
          <a:ln>
            <a:noFill/>
          </a:ln>
        </p:spPr>
      </p:pic>
      <p:pic>
        <p:nvPicPr>
          <p:cNvPr id="322" name="Google Shape;322;p37"/>
          <p:cNvPicPr preferRelativeResize="0"/>
          <p:nvPr/>
        </p:nvPicPr>
        <p:blipFill rotWithShape="1">
          <a:blip r:embed="rId4">
            <a:alphaModFix/>
          </a:blip>
          <a:srcRect b="0" l="0" r="0" t="0"/>
          <a:stretch/>
        </p:blipFill>
        <p:spPr>
          <a:xfrm>
            <a:off x="5474001" y="2077222"/>
            <a:ext cx="2633849" cy="411838"/>
          </a:xfrm>
          <a:prstGeom prst="rect">
            <a:avLst/>
          </a:prstGeom>
          <a:noFill/>
          <a:ln>
            <a:noFill/>
          </a:ln>
        </p:spPr>
      </p:pic>
      <p:pic>
        <p:nvPicPr>
          <p:cNvPr id="323" name="Google Shape;323;p37"/>
          <p:cNvPicPr preferRelativeResize="0"/>
          <p:nvPr/>
        </p:nvPicPr>
        <p:blipFill rotWithShape="1">
          <a:blip r:embed="rId5">
            <a:alphaModFix/>
          </a:blip>
          <a:srcRect b="0" l="0" r="0" t="0"/>
          <a:stretch/>
        </p:blipFill>
        <p:spPr>
          <a:xfrm>
            <a:off x="6366217" y="1568410"/>
            <a:ext cx="903590" cy="389091"/>
          </a:xfrm>
          <a:prstGeom prst="rect">
            <a:avLst/>
          </a:prstGeom>
          <a:noFill/>
          <a:ln>
            <a:noFill/>
          </a:ln>
        </p:spPr>
      </p:pic>
      <p:pic>
        <p:nvPicPr>
          <p:cNvPr id="324" name="Google Shape;324;p37"/>
          <p:cNvPicPr preferRelativeResize="0"/>
          <p:nvPr/>
        </p:nvPicPr>
        <p:blipFill rotWithShape="1">
          <a:blip r:embed="rId6">
            <a:alphaModFix/>
          </a:blip>
          <a:srcRect b="0" l="0" r="0" t="0"/>
          <a:stretch/>
        </p:blipFill>
        <p:spPr>
          <a:xfrm>
            <a:off x="5735590" y="1508550"/>
            <a:ext cx="696172" cy="508812"/>
          </a:xfrm>
          <a:prstGeom prst="rect">
            <a:avLst/>
          </a:prstGeom>
          <a:noFill/>
          <a:ln>
            <a:noFill/>
          </a:ln>
        </p:spPr>
      </p:pic>
      <p:pic>
        <p:nvPicPr>
          <p:cNvPr id="325" name="Google Shape;325;p37"/>
          <p:cNvPicPr preferRelativeResize="0"/>
          <p:nvPr/>
        </p:nvPicPr>
        <p:blipFill rotWithShape="1">
          <a:blip r:embed="rId7">
            <a:alphaModFix/>
          </a:blip>
          <a:srcRect b="0" l="0" r="0" t="0"/>
          <a:stretch/>
        </p:blipFill>
        <p:spPr>
          <a:xfrm>
            <a:off x="1831808" y="4292049"/>
            <a:ext cx="1247785" cy="568073"/>
          </a:xfrm>
          <a:prstGeom prst="rect">
            <a:avLst/>
          </a:prstGeom>
          <a:noFill/>
          <a:ln>
            <a:noFill/>
          </a:ln>
        </p:spPr>
      </p:pic>
      <p:pic>
        <p:nvPicPr>
          <p:cNvPr id="326" name="Google Shape;326;p37"/>
          <p:cNvPicPr preferRelativeResize="0"/>
          <p:nvPr/>
        </p:nvPicPr>
        <p:blipFill rotWithShape="1">
          <a:blip r:embed="rId8">
            <a:alphaModFix/>
          </a:blip>
          <a:srcRect b="0" l="0" r="0" t="0"/>
          <a:stretch/>
        </p:blipFill>
        <p:spPr>
          <a:xfrm>
            <a:off x="1423861" y="3513867"/>
            <a:ext cx="1536011" cy="538143"/>
          </a:xfrm>
          <a:prstGeom prst="rect">
            <a:avLst/>
          </a:prstGeom>
          <a:noFill/>
          <a:ln>
            <a:noFill/>
          </a:ln>
        </p:spPr>
      </p:pic>
      <p:pic>
        <p:nvPicPr>
          <p:cNvPr id="327" name="Google Shape;327;p37"/>
          <p:cNvPicPr preferRelativeResize="0"/>
          <p:nvPr/>
        </p:nvPicPr>
        <p:blipFill rotWithShape="1">
          <a:blip r:embed="rId9">
            <a:alphaModFix/>
          </a:blip>
          <a:srcRect b="0" l="0" r="0" t="0"/>
          <a:stretch/>
        </p:blipFill>
        <p:spPr>
          <a:xfrm>
            <a:off x="7449386" y="4890651"/>
            <a:ext cx="1137343" cy="460026"/>
          </a:xfrm>
          <a:prstGeom prst="rect">
            <a:avLst/>
          </a:prstGeom>
          <a:noFill/>
          <a:ln>
            <a:noFill/>
          </a:ln>
        </p:spPr>
      </p:pic>
      <p:pic>
        <p:nvPicPr>
          <p:cNvPr id="328" name="Google Shape;328;p37"/>
          <p:cNvPicPr preferRelativeResize="0"/>
          <p:nvPr/>
        </p:nvPicPr>
        <p:blipFill rotWithShape="1">
          <a:blip r:embed="rId10">
            <a:alphaModFix/>
          </a:blip>
          <a:srcRect b="0" l="0" r="0" t="0"/>
          <a:stretch/>
        </p:blipFill>
        <p:spPr>
          <a:xfrm>
            <a:off x="9724074" y="3513867"/>
            <a:ext cx="438775" cy="438776"/>
          </a:xfrm>
          <a:prstGeom prst="rect">
            <a:avLst/>
          </a:prstGeom>
          <a:noFill/>
          <a:ln>
            <a:noFill/>
          </a:ln>
        </p:spPr>
      </p:pic>
      <p:pic>
        <p:nvPicPr>
          <p:cNvPr id="329" name="Google Shape;329;p37"/>
          <p:cNvPicPr preferRelativeResize="0"/>
          <p:nvPr/>
        </p:nvPicPr>
        <p:blipFill rotWithShape="1">
          <a:blip r:embed="rId11">
            <a:alphaModFix/>
          </a:blip>
          <a:srcRect b="0" l="0" r="0" t="0"/>
          <a:stretch/>
        </p:blipFill>
        <p:spPr>
          <a:xfrm>
            <a:off x="1364300" y="2256802"/>
            <a:ext cx="1176552" cy="728498"/>
          </a:xfrm>
          <a:prstGeom prst="rect">
            <a:avLst/>
          </a:prstGeom>
          <a:noFill/>
          <a:ln>
            <a:noFill/>
          </a:ln>
        </p:spPr>
      </p:pic>
      <p:cxnSp>
        <p:nvCxnSpPr>
          <p:cNvPr id="330" name="Google Shape;330;p37"/>
          <p:cNvCxnSpPr/>
          <p:nvPr/>
        </p:nvCxnSpPr>
        <p:spPr>
          <a:xfrm rot="10800000">
            <a:off x="9544514" y="3753307"/>
            <a:ext cx="119700" cy="0"/>
          </a:xfrm>
          <a:prstGeom prst="straightConnector1">
            <a:avLst/>
          </a:prstGeom>
          <a:noFill/>
          <a:ln cap="flat" cmpd="sng" w="36000">
            <a:solidFill>
              <a:srgbClr val="4D4948"/>
            </a:solidFill>
            <a:prstDash val="solid"/>
            <a:round/>
            <a:headEnd len="sm" w="sm" type="none"/>
            <a:tailEnd len="sm" w="sm" type="none"/>
          </a:ln>
        </p:spPr>
      </p:cxnSp>
      <p:pic>
        <p:nvPicPr>
          <p:cNvPr id="331" name="Google Shape;331;p37"/>
          <p:cNvPicPr preferRelativeResize="0"/>
          <p:nvPr/>
        </p:nvPicPr>
        <p:blipFill rotWithShape="1">
          <a:blip r:embed="rId12">
            <a:alphaModFix/>
          </a:blip>
          <a:srcRect b="0" l="0" r="0" t="0"/>
          <a:stretch/>
        </p:blipFill>
        <p:spPr>
          <a:xfrm>
            <a:off x="5224384" y="6147716"/>
            <a:ext cx="2225004" cy="538143"/>
          </a:xfrm>
          <a:prstGeom prst="rect">
            <a:avLst/>
          </a:prstGeom>
          <a:noFill/>
          <a:ln>
            <a:noFill/>
          </a:ln>
        </p:spPr>
      </p:pic>
      <p:cxnSp>
        <p:nvCxnSpPr>
          <p:cNvPr id="332" name="Google Shape;332;p37"/>
          <p:cNvCxnSpPr/>
          <p:nvPr/>
        </p:nvCxnSpPr>
        <p:spPr>
          <a:xfrm>
            <a:off x="2540852" y="2615963"/>
            <a:ext cx="3292200" cy="3471900"/>
          </a:xfrm>
          <a:prstGeom prst="straightConnector1">
            <a:avLst/>
          </a:prstGeom>
          <a:noFill/>
          <a:ln cap="flat" cmpd="sng" w="36000">
            <a:solidFill>
              <a:srgbClr val="4D4948"/>
            </a:solidFill>
            <a:prstDash val="dashDot"/>
            <a:round/>
            <a:headEnd len="sm" w="sm" type="none"/>
            <a:tailEnd len="med" w="med" type="stealth"/>
          </a:ln>
        </p:spPr>
      </p:cxnSp>
      <p:cxnSp>
        <p:nvCxnSpPr>
          <p:cNvPr id="333" name="Google Shape;333;p37"/>
          <p:cNvCxnSpPr/>
          <p:nvPr/>
        </p:nvCxnSpPr>
        <p:spPr>
          <a:xfrm>
            <a:off x="2959873" y="3873028"/>
            <a:ext cx="2873400" cy="2214900"/>
          </a:xfrm>
          <a:prstGeom prst="straightConnector1">
            <a:avLst/>
          </a:prstGeom>
          <a:noFill/>
          <a:ln cap="flat" cmpd="sng" w="36000">
            <a:solidFill>
              <a:srgbClr val="4D4948"/>
            </a:solidFill>
            <a:prstDash val="dashDot"/>
            <a:round/>
            <a:headEnd len="sm" w="sm" type="none"/>
            <a:tailEnd len="med" w="med" type="stealth"/>
          </a:ln>
        </p:spPr>
      </p:cxnSp>
      <p:cxnSp>
        <p:nvCxnSpPr>
          <p:cNvPr id="334" name="Google Shape;334;p37"/>
          <p:cNvCxnSpPr/>
          <p:nvPr/>
        </p:nvCxnSpPr>
        <p:spPr>
          <a:xfrm>
            <a:off x="3079594" y="4651210"/>
            <a:ext cx="2753400" cy="1436700"/>
          </a:xfrm>
          <a:prstGeom prst="straightConnector1">
            <a:avLst/>
          </a:prstGeom>
          <a:noFill/>
          <a:ln cap="flat" cmpd="sng" w="36000">
            <a:solidFill>
              <a:srgbClr val="4D4948"/>
            </a:solidFill>
            <a:prstDash val="dashDot"/>
            <a:round/>
            <a:headEnd len="sm" w="sm" type="none"/>
            <a:tailEnd len="med" w="med" type="stealth"/>
          </a:ln>
        </p:spPr>
      </p:cxnSp>
      <p:cxnSp>
        <p:nvCxnSpPr>
          <p:cNvPr id="335" name="Google Shape;335;p37"/>
          <p:cNvCxnSpPr/>
          <p:nvPr/>
        </p:nvCxnSpPr>
        <p:spPr>
          <a:xfrm flipH="1">
            <a:off x="5833244" y="2489060"/>
            <a:ext cx="478800" cy="3598800"/>
          </a:xfrm>
          <a:prstGeom prst="straightConnector1">
            <a:avLst/>
          </a:prstGeom>
          <a:noFill/>
          <a:ln cap="flat" cmpd="sng" w="36000">
            <a:solidFill>
              <a:srgbClr val="4D4948"/>
            </a:solidFill>
            <a:prstDash val="dashDot"/>
            <a:round/>
            <a:headEnd len="sm" w="sm" type="none"/>
            <a:tailEnd len="med" w="med" type="stealth"/>
          </a:ln>
        </p:spPr>
      </p:cxnSp>
      <p:cxnSp>
        <p:nvCxnSpPr>
          <p:cNvPr id="336" name="Google Shape;336;p37"/>
          <p:cNvCxnSpPr/>
          <p:nvPr/>
        </p:nvCxnSpPr>
        <p:spPr>
          <a:xfrm flipH="1">
            <a:off x="5833286" y="5350677"/>
            <a:ext cx="1616100" cy="737400"/>
          </a:xfrm>
          <a:prstGeom prst="straightConnector1">
            <a:avLst/>
          </a:prstGeom>
          <a:noFill/>
          <a:ln cap="flat" cmpd="sng" w="36000">
            <a:solidFill>
              <a:srgbClr val="4D4948"/>
            </a:solidFill>
            <a:prstDash val="dashDot"/>
            <a:round/>
            <a:headEnd len="sm" w="sm" type="none"/>
            <a:tailEnd len="med" w="med" type="stealth"/>
          </a:ln>
        </p:spPr>
      </p:cxnSp>
      <p:cxnSp>
        <p:nvCxnSpPr>
          <p:cNvPr id="337" name="Google Shape;337;p37"/>
          <p:cNvCxnSpPr/>
          <p:nvPr/>
        </p:nvCxnSpPr>
        <p:spPr>
          <a:xfrm flipH="1">
            <a:off x="5833234" y="3952642"/>
            <a:ext cx="3950700" cy="2135400"/>
          </a:xfrm>
          <a:prstGeom prst="straightConnector1">
            <a:avLst/>
          </a:prstGeom>
          <a:noFill/>
          <a:ln cap="flat" cmpd="sng" w="36000">
            <a:solidFill>
              <a:srgbClr val="4D4948"/>
            </a:solidFill>
            <a:prstDash val="dashDot"/>
            <a:round/>
            <a:headEnd len="sm" w="sm" type="none"/>
            <a:tailEnd len="med" w="med" type="stealth"/>
          </a:ln>
        </p:spPr>
      </p:cxnSp>
      <p:sp>
        <p:nvSpPr>
          <p:cNvPr id="338" name="Google Shape;338;p37"/>
          <p:cNvSpPr txBox="1"/>
          <p:nvPr/>
        </p:nvSpPr>
        <p:spPr>
          <a:xfrm>
            <a:off x="1241986" y="6599244"/>
            <a:ext cx="5275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https://doi.org/10.1093/nar/gkz984</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8"/>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sz="2700">
                <a:solidFill>
                  <a:srgbClr val="000000"/>
                </a:solidFill>
              </a:rPr>
              <a:t>Multiple repositories with a similar data type - Metabolomics</a:t>
            </a:r>
            <a:endParaRPr/>
          </a:p>
        </p:txBody>
      </p:sp>
      <p:pic>
        <p:nvPicPr>
          <p:cNvPr id="344" name="Google Shape;344;p38"/>
          <p:cNvPicPr preferRelativeResize="0"/>
          <p:nvPr/>
        </p:nvPicPr>
        <p:blipFill>
          <a:blip r:embed="rId3">
            <a:alphaModFix/>
          </a:blip>
          <a:stretch>
            <a:fillRect/>
          </a:stretch>
        </p:blipFill>
        <p:spPr>
          <a:xfrm>
            <a:off x="1862138" y="1367238"/>
            <a:ext cx="8467725" cy="2676525"/>
          </a:xfrm>
          <a:prstGeom prst="rect">
            <a:avLst/>
          </a:prstGeom>
          <a:noFill/>
          <a:ln>
            <a:noFill/>
          </a:ln>
          <a:effectLst>
            <a:outerShdw blurRad="57150" rotWithShape="0" algn="bl" dir="5400000" dist="19050">
              <a:srgbClr val="000000">
                <a:alpha val="50000"/>
              </a:srgbClr>
            </a:outerShdw>
          </a:effectLst>
        </p:spPr>
      </p:pic>
      <p:sp>
        <p:nvSpPr>
          <p:cNvPr id="345" name="Google Shape;345;p38"/>
          <p:cNvSpPr txBox="1"/>
          <p:nvPr/>
        </p:nvSpPr>
        <p:spPr>
          <a:xfrm>
            <a:off x="4829645" y="4010785"/>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http://www.metabolomexchange.org/</a:t>
            </a:r>
            <a:endParaRPr sz="1000">
              <a:latin typeface="Montserrat"/>
              <a:ea typeface="Montserrat"/>
              <a:cs typeface="Montserrat"/>
              <a:sym typeface="Montserrat"/>
            </a:endParaRPr>
          </a:p>
        </p:txBody>
      </p:sp>
      <p:sp>
        <p:nvSpPr>
          <p:cNvPr id="346" name="Google Shape;346;p38"/>
          <p:cNvSpPr txBox="1"/>
          <p:nvPr>
            <p:ph idx="1" type="body"/>
          </p:nvPr>
        </p:nvSpPr>
        <p:spPr>
          <a:xfrm>
            <a:off x="3272700" y="4603050"/>
            <a:ext cx="5646600" cy="67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Similar initiatives are being built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sz="2700">
                <a:solidFill>
                  <a:srgbClr val="000000"/>
                </a:solidFill>
              </a:rPr>
              <a:t>Multiple repositories with a similar data type - multi-omics</a:t>
            </a:r>
            <a:endParaRPr/>
          </a:p>
        </p:txBody>
      </p:sp>
      <p:sp>
        <p:nvSpPr>
          <p:cNvPr id="352" name="Google Shape;352;p39"/>
          <p:cNvSpPr txBox="1"/>
          <p:nvPr/>
        </p:nvSpPr>
        <p:spPr>
          <a:xfrm>
            <a:off x="6576969" y="6430728"/>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https://www.omicsdi.org/</a:t>
            </a:r>
            <a:endParaRPr sz="1000">
              <a:latin typeface="Montserrat"/>
              <a:ea typeface="Montserrat"/>
              <a:cs typeface="Montserrat"/>
              <a:sym typeface="Montserrat"/>
            </a:endParaRPr>
          </a:p>
        </p:txBody>
      </p:sp>
      <p:sp>
        <p:nvSpPr>
          <p:cNvPr id="353" name="Google Shape;353;p39"/>
          <p:cNvSpPr txBox="1"/>
          <p:nvPr>
            <p:ph idx="1" type="body"/>
          </p:nvPr>
        </p:nvSpPr>
        <p:spPr>
          <a:xfrm>
            <a:off x="164700" y="3042450"/>
            <a:ext cx="2179200" cy="89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25 Resources</a:t>
            </a:r>
            <a:endParaRPr/>
          </a:p>
          <a:p>
            <a:pPr indent="0" lvl="0" marL="0" marR="0" rtl="0" algn="ctr">
              <a:lnSpc>
                <a:spcPct val="100000"/>
              </a:lnSpc>
              <a:spcBef>
                <a:spcPts val="0"/>
              </a:spcBef>
              <a:spcAft>
                <a:spcPts val="0"/>
              </a:spcAft>
              <a:buNone/>
            </a:pPr>
            <a:r>
              <a:rPr lang="en-US"/>
              <a:t>&gt;3M Datasets</a:t>
            </a:r>
            <a:endParaRPr/>
          </a:p>
          <a:p>
            <a:pPr indent="0" lvl="0" marL="0" marR="0" rtl="0" algn="ctr">
              <a:lnSpc>
                <a:spcPct val="100000"/>
              </a:lnSpc>
              <a:spcBef>
                <a:spcPts val="0"/>
              </a:spcBef>
              <a:spcAft>
                <a:spcPts val="0"/>
              </a:spcAft>
              <a:buNone/>
            </a:pPr>
            <a:r>
              <a:rPr lang="en-US"/>
              <a:t>4 Continents</a:t>
            </a:r>
            <a:endParaRPr/>
          </a:p>
        </p:txBody>
      </p:sp>
      <p:sp>
        <p:nvSpPr>
          <p:cNvPr id="354" name="Google Shape;354;p39"/>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The Omics Discovery Index - OmicsDI</a:t>
            </a:r>
            <a:endParaRPr/>
          </a:p>
        </p:txBody>
      </p:sp>
      <p:pic>
        <p:nvPicPr>
          <p:cNvPr id="355" name="Google Shape;355;p39"/>
          <p:cNvPicPr preferRelativeResize="0"/>
          <p:nvPr/>
        </p:nvPicPr>
        <p:blipFill>
          <a:blip r:embed="rId3">
            <a:alphaModFix/>
          </a:blip>
          <a:stretch>
            <a:fillRect/>
          </a:stretch>
        </p:blipFill>
        <p:spPr>
          <a:xfrm>
            <a:off x="2607061" y="1778423"/>
            <a:ext cx="9506977" cy="4700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3"/>
          <p:cNvSpPr txBox="1"/>
          <p:nvPr>
            <p:ph idx="1" type="body"/>
          </p:nvPr>
        </p:nvSpPr>
        <p:spPr>
          <a:xfrm>
            <a:off x="846049" y="1986325"/>
            <a:ext cx="110073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p:txBody>
      </p:sp>
      <p:sp>
        <p:nvSpPr>
          <p:cNvPr id="80" name="Google Shape;80;p13"/>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(somewhat) simple start</a:t>
            </a:r>
            <a:endParaRPr/>
          </a:p>
        </p:txBody>
      </p:sp>
      <p:sp>
        <p:nvSpPr>
          <p:cNvPr id="81" name="Google Shape;81;p13"/>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82" name="Google Shape;82;p13"/>
          <p:cNvPicPr preferRelativeResize="0"/>
          <p:nvPr/>
        </p:nvPicPr>
        <p:blipFill>
          <a:blip r:embed="rId3">
            <a:alphaModFix/>
          </a:blip>
          <a:stretch>
            <a:fillRect/>
          </a:stretch>
        </p:blipFill>
        <p:spPr>
          <a:xfrm>
            <a:off x="904424" y="1381026"/>
            <a:ext cx="542975" cy="542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0"/>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SzPts val="1400"/>
              <a:buFont typeface="Montserrat"/>
              <a:buNone/>
            </a:pPr>
            <a:r>
              <a:rPr lang="en-US" sz="2700">
                <a:solidFill>
                  <a:srgbClr val="000000"/>
                </a:solidFill>
              </a:rPr>
              <a:t>Multiple repositories with a similar data type - multi-omics</a:t>
            </a:r>
            <a:endParaRPr/>
          </a:p>
        </p:txBody>
      </p:sp>
      <p:sp>
        <p:nvSpPr>
          <p:cNvPr id="361" name="Google Shape;361;p40"/>
          <p:cNvSpPr txBox="1"/>
          <p:nvPr/>
        </p:nvSpPr>
        <p:spPr>
          <a:xfrm>
            <a:off x="6587159" y="6471489"/>
            <a:ext cx="5530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u="sng">
                <a:solidFill>
                  <a:schemeClr val="hlink"/>
                </a:solidFill>
                <a:latin typeface="Montserrat"/>
                <a:ea typeface="Montserrat"/>
                <a:cs typeface="Montserrat"/>
                <a:sym typeface="Montserrat"/>
                <a:hlinkClick r:id="rId3"/>
              </a:rPr>
              <a:t>https://www.omicsdi.org/</a:t>
            </a:r>
            <a:r>
              <a:rPr lang="en-US" sz="1000">
                <a:latin typeface="Montserrat"/>
                <a:ea typeface="Montserrat"/>
                <a:cs typeface="Montserrat"/>
                <a:sym typeface="Montserrat"/>
              </a:rPr>
              <a:t> </a:t>
            </a:r>
            <a:endParaRPr sz="1000">
              <a:latin typeface="Montserrat"/>
              <a:ea typeface="Montserrat"/>
              <a:cs typeface="Montserrat"/>
              <a:sym typeface="Montserrat"/>
            </a:endParaRPr>
          </a:p>
        </p:txBody>
      </p:sp>
      <p:sp>
        <p:nvSpPr>
          <p:cNvPr id="362" name="Google Shape;362;p40"/>
          <p:cNvSpPr txBox="1"/>
          <p:nvPr>
            <p:ph idx="1" type="body"/>
          </p:nvPr>
        </p:nvSpPr>
        <p:spPr>
          <a:xfrm>
            <a:off x="32680" y="3042450"/>
            <a:ext cx="2668200" cy="144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Indexing metadata</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lang="en-US"/>
              <a:t>The richer the metadata, the easier it is to find a dataset</a:t>
            </a:r>
            <a:endParaRPr/>
          </a:p>
        </p:txBody>
      </p:sp>
      <p:sp>
        <p:nvSpPr>
          <p:cNvPr id="363" name="Google Shape;363;p40"/>
          <p:cNvSpPr txBox="1"/>
          <p:nvPr>
            <p:ph idx="3"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The Omics Discovery Index - OmicsDI</a:t>
            </a:r>
            <a:endParaRPr/>
          </a:p>
        </p:txBody>
      </p:sp>
      <p:pic>
        <p:nvPicPr>
          <p:cNvPr id="364" name="Google Shape;364;p40"/>
          <p:cNvPicPr preferRelativeResize="0"/>
          <p:nvPr/>
        </p:nvPicPr>
        <p:blipFill>
          <a:blip r:embed="rId4">
            <a:alphaModFix/>
          </a:blip>
          <a:stretch>
            <a:fillRect/>
          </a:stretch>
        </p:blipFill>
        <p:spPr>
          <a:xfrm>
            <a:off x="2730975" y="1764775"/>
            <a:ext cx="9307274" cy="4751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1"/>
          <p:cNvSpPr txBox="1"/>
          <p:nvPr>
            <p:ph idx="1" type="body"/>
          </p:nvPr>
        </p:nvSpPr>
        <p:spPr>
          <a:xfrm>
            <a:off x="846049" y="1986325"/>
            <a:ext cx="110073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a:p>
            <a:pPr indent="-317500" lvl="0" marL="457200" marR="0" rtl="0" algn="l">
              <a:lnSpc>
                <a:spcPct val="100000"/>
              </a:lnSpc>
              <a:spcBef>
                <a:spcPts val="0"/>
              </a:spcBef>
              <a:spcAft>
                <a:spcPts val="0"/>
              </a:spcAft>
              <a:buSzPts val="1400"/>
              <a:buChar char="●"/>
            </a:pPr>
            <a:r>
              <a:rPr b="1" lang="en-US"/>
              <a:t>Is also generating proteomics data</a:t>
            </a:r>
            <a:endParaRPr b="1"/>
          </a:p>
          <a:p>
            <a:pPr indent="-317500" lvl="0" marL="457200" marR="0" rtl="0" algn="l">
              <a:lnSpc>
                <a:spcPct val="100000"/>
              </a:lnSpc>
              <a:spcBef>
                <a:spcPts val="0"/>
              </a:spcBef>
              <a:spcAft>
                <a:spcPts val="0"/>
              </a:spcAft>
              <a:buSzPts val="1400"/>
              <a:buChar char="●"/>
            </a:pPr>
            <a:r>
              <a:rPr b="1" lang="en-US"/>
              <a:t>Is also generating metabolomics data</a:t>
            </a:r>
            <a:endParaRPr b="1"/>
          </a:p>
          <a:p>
            <a:pPr indent="-317500" lvl="0" marL="457200" marR="0" rtl="0" algn="l">
              <a:lnSpc>
                <a:spcPct val="100000"/>
              </a:lnSpc>
              <a:spcBef>
                <a:spcPts val="0"/>
              </a:spcBef>
              <a:spcAft>
                <a:spcPts val="0"/>
              </a:spcAft>
              <a:buSzPts val="1400"/>
              <a:buChar char="●"/>
            </a:pPr>
            <a:r>
              <a:rPr b="1" lang="en-US"/>
              <a:t>Would really like that the datasets are recognized as belonging to the same project</a:t>
            </a:r>
            <a:endParaRPr b="1"/>
          </a:p>
        </p:txBody>
      </p:sp>
      <p:sp>
        <p:nvSpPr>
          <p:cNvPr id="370" name="Google Shape;370;p41"/>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multi-omics project</a:t>
            </a:r>
            <a:endParaRPr/>
          </a:p>
        </p:txBody>
      </p:sp>
      <p:sp>
        <p:nvSpPr>
          <p:cNvPr id="371" name="Google Shape;371;p41"/>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372" name="Google Shape;372;p41"/>
          <p:cNvPicPr preferRelativeResize="0"/>
          <p:nvPr/>
        </p:nvPicPr>
        <p:blipFill>
          <a:blip r:embed="rId3">
            <a:alphaModFix/>
          </a:blip>
          <a:stretch>
            <a:fillRect/>
          </a:stretch>
        </p:blipFill>
        <p:spPr>
          <a:xfrm>
            <a:off x="904424" y="1381026"/>
            <a:ext cx="542975" cy="542975"/>
          </a:xfrm>
          <a:prstGeom prst="rect">
            <a:avLst/>
          </a:prstGeom>
          <a:noFill/>
          <a:ln>
            <a:noFill/>
          </a:ln>
        </p:spPr>
      </p:pic>
      <p:sp>
        <p:nvSpPr>
          <p:cNvPr id="373" name="Google Shape;373;p41"/>
          <p:cNvSpPr txBox="1"/>
          <p:nvPr>
            <p:ph idx="1" type="body"/>
          </p:nvPr>
        </p:nvSpPr>
        <p:spPr>
          <a:xfrm>
            <a:off x="846050" y="5110525"/>
            <a:ext cx="11007300" cy="148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Identify</a:t>
            </a:r>
            <a:endParaRPr/>
          </a:p>
          <a:p>
            <a:pPr indent="-317500" lvl="0" marL="457200" marR="0" rtl="0" algn="l">
              <a:lnSpc>
                <a:spcPct val="100000"/>
              </a:lnSpc>
              <a:spcBef>
                <a:spcPts val="0"/>
              </a:spcBef>
              <a:spcAft>
                <a:spcPts val="0"/>
              </a:spcAft>
              <a:buSzPts val="1400"/>
              <a:buChar char="●"/>
            </a:pPr>
            <a:r>
              <a:rPr lang="en-US"/>
              <a:t>Suitable, domain specific, repositories</a:t>
            </a:r>
            <a:endParaRPr/>
          </a:p>
          <a:p>
            <a:pPr indent="-317500" lvl="0" marL="457200" marR="0" rtl="0" algn="l">
              <a:lnSpc>
                <a:spcPct val="100000"/>
              </a:lnSpc>
              <a:spcBef>
                <a:spcPts val="0"/>
              </a:spcBef>
              <a:spcAft>
                <a:spcPts val="0"/>
              </a:spcAft>
              <a:buSzPts val="1400"/>
              <a:buChar char="●"/>
            </a:pPr>
            <a:r>
              <a:rPr lang="en-US"/>
              <a:t>A strategy (repository) to help connect the datasets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2"/>
          <p:cNvSpPr/>
          <p:nvPr/>
        </p:nvSpPr>
        <p:spPr>
          <a:xfrm>
            <a:off x="9955825" y="5258150"/>
            <a:ext cx="16611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Multi-omics</a:t>
            </a:r>
            <a:endParaRPr/>
          </a:p>
        </p:txBody>
      </p:sp>
      <p:pic>
        <p:nvPicPr>
          <p:cNvPr id="380" name="Google Shape;380;p42"/>
          <p:cNvPicPr preferRelativeResize="0"/>
          <p:nvPr/>
        </p:nvPicPr>
        <p:blipFill>
          <a:blip r:embed="rId3">
            <a:alphaModFix/>
          </a:blip>
          <a:stretch>
            <a:fillRect/>
          </a:stretch>
        </p:blipFill>
        <p:spPr>
          <a:xfrm>
            <a:off x="2212625" y="3644902"/>
            <a:ext cx="766011" cy="766000"/>
          </a:xfrm>
          <a:prstGeom prst="rect">
            <a:avLst/>
          </a:prstGeom>
          <a:noFill/>
          <a:ln>
            <a:noFill/>
          </a:ln>
        </p:spPr>
      </p:pic>
      <p:pic>
        <p:nvPicPr>
          <p:cNvPr id="381" name="Google Shape;381;p42"/>
          <p:cNvPicPr preferRelativeResize="0"/>
          <p:nvPr/>
        </p:nvPicPr>
        <p:blipFill>
          <a:blip r:embed="rId4">
            <a:alphaModFix/>
          </a:blip>
          <a:stretch>
            <a:fillRect/>
          </a:stretch>
        </p:blipFill>
        <p:spPr>
          <a:xfrm>
            <a:off x="4965944" y="1991027"/>
            <a:ext cx="766011" cy="766000"/>
          </a:xfrm>
          <a:prstGeom prst="rect">
            <a:avLst/>
          </a:prstGeom>
          <a:noFill/>
          <a:ln>
            <a:noFill/>
          </a:ln>
        </p:spPr>
      </p:pic>
      <p:pic>
        <p:nvPicPr>
          <p:cNvPr id="382" name="Google Shape;382;p42"/>
          <p:cNvPicPr preferRelativeResize="0"/>
          <p:nvPr/>
        </p:nvPicPr>
        <p:blipFill>
          <a:blip r:embed="rId5">
            <a:alphaModFix/>
          </a:blip>
          <a:stretch>
            <a:fillRect/>
          </a:stretch>
        </p:blipFill>
        <p:spPr>
          <a:xfrm>
            <a:off x="7677564" y="1991027"/>
            <a:ext cx="766011" cy="766000"/>
          </a:xfrm>
          <a:prstGeom prst="rect">
            <a:avLst/>
          </a:prstGeom>
          <a:noFill/>
          <a:ln>
            <a:noFill/>
          </a:ln>
        </p:spPr>
      </p:pic>
      <p:pic>
        <p:nvPicPr>
          <p:cNvPr id="383" name="Google Shape;383;p42"/>
          <p:cNvPicPr preferRelativeResize="0"/>
          <p:nvPr/>
        </p:nvPicPr>
        <p:blipFill>
          <a:blip r:embed="rId4">
            <a:alphaModFix/>
          </a:blip>
          <a:stretch>
            <a:fillRect/>
          </a:stretch>
        </p:blipFill>
        <p:spPr>
          <a:xfrm>
            <a:off x="4965944" y="3644902"/>
            <a:ext cx="766011" cy="766000"/>
          </a:xfrm>
          <a:prstGeom prst="rect">
            <a:avLst/>
          </a:prstGeom>
          <a:noFill/>
          <a:ln>
            <a:noFill/>
          </a:ln>
        </p:spPr>
      </p:pic>
      <p:pic>
        <p:nvPicPr>
          <p:cNvPr id="384" name="Google Shape;384;p42"/>
          <p:cNvPicPr preferRelativeResize="0"/>
          <p:nvPr/>
        </p:nvPicPr>
        <p:blipFill>
          <a:blip r:embed="rId4">
            <a:alphaModFix/>
          </a:blip>
          <a:stretch>
            <a:fillRect/>
          </a:stretch>
        </p:blipFill>
        <p:spPr>
          <a:xfrm>
            <a:off x="4965944" y="5496327"/>
            <a:ext cx="766011" cy="766000"/>
          </a:xfrm>
          <a:prstGeom prst="rect">
            <a:avLst/>
          </a:prstGeom>
          <a:noFill/>
          <a:ln>
            <a:noFill/>
          </a:ln>
        </p:spPr>
      </p:pic>
      <p:pic>
        <p:nvPicPr>
          <p:cNvPr id="385" name="Google Shape;385;p42"/>
          <p:cNvPicPr preferRelativeResize="0"/>
          <p:nvPr/>
        </p:nvPicPr>
        <p:blipFill>
          <a:blip r:embed="rId5">
            <a:alphaModFix/>
          </a:blip>
          <a:stretch>
            <a:fillRect/>
          </a:stretch>
        </p:blipFill>
        <p:spPr>
          <a:xfrm>
            <a:off x="7677564" y="3644902"/>
            <a:ext cx="766011" cy="766000"/>
          </a:xfrm>
          <a:prstGeom prst="rect">
            <a:avLst/>
          </a:prstGeom>
          <a:noFill/>
          <a:ln>
            <a:noFill/>
          </a:ln>
        </p:spPr>
      </p:pic>
      <p:pic>
        <p:nvPicPr>
          <p:cNvPr id="386" name="Google Shape;386;p42"/>
          <p:cNvPicPr preferRelativeResize="0"/>
          <p:nvPr/>
        </p:nvPicPr>
        <p:blipFill>
          <a:blip r:embed="rId5">
            <a:alphaModFix/>
          </a:blip>
          <a:stretch>
            <a:fillRect/>
          </a:stretch>
        </p:blipFill>
        <p:spPr>
          <a:xfrm>
            <a:off x="7677564" y="5492727"/>
            <a:ext cx="766011" cy="766000"/>
          </a:xfrm>
          <a:prstGeom prst="rect">
            <a:avLst/>
          </a:prstGeom>
          <a:noFill/>
          <a:ln>
            <a:noFill/>
          </a:ln>
        </p:spPr>
      </p:pic>
      <p:cxnSp>
        <p:nvCxnSpPr>
          <p:cNvPr id="387" name="Google Shape;387;p42"/>
          <p:cNvCxnSpPr>
            <a:endCxn id="381" idx="1"/>
          </p:cNvCxnSpPr>
          <p:nvPr/>
        </p:nvCxnSpPr>
        <p:spPr>
          <a:xfrm flipH="1" rot="10800000">
            <a:off x="2978744" y="2374027"/>
            <a:ext cx="1987200" cy="1653900"/>
          </a:xfrm>
          <a:prstGeom prst="straightConnector1">
            <a:avLst/>
          </a:prstGeom>
          <a:noFill/>
          <a:ln cap="flat" cmpd="sng" w="9525">
            <a:solidFill>
              <a:schemeClr val="dk2"/>
            </a:solidFill>
            <a:prstDash val="solid"/>
            <a:round/>
            <a:headEnd len="med" w="med" type="none"/>
            <a:tailEnd len="med" w="med" type="stealth"/>
          </a:ln>
        </p:spPr>
      </p:cxnSp>
      <p:cxnSp>
        <p:nvCxnSpPr>
          <p:cNvPr id="388" name="Google Shape;388;p42"/>
          <p:cNvCxnSpPr>
            <a:stCxn id="380" idx="3"/>
            <a:endCxn id="383" idx="1"/>
          </p:cNvCxnSpPr>
          <p:nvPr/>
        </p:nvCxnSpPr>
        <p:spPr>
          <a:xfrm>
            <a:off x="2978636" y="4027902"/>
            <a:ext cx="1987200" cy="0"/>
          </a:xfrm>
          <a:prstGeom prst="straightConnector1">
            <a:avLst/>
          </a:prstGeom>
          <a:noFill/>
          <a:ln cap="flat" cmpd="sng" w="9525">
            <a:solidFill>
              <a:schemeClr val="dk2"/>
            </a:solidFill>
            <a:prstDash val="solid"/>
            <a:round/>
            <a:headEnd len="med" w="med" type="none"/>
            <a:tailEnd len="med" w="med" type="stealth"/>
          </a:ln>
        </p:spPr>
      </p:cxnSp>
      <p:cxnSp>
        <p:nvCxnSpPr>
          <p:cNvPr id="389" name="Google Shape;389;p42"/>
          <p:cNvCxnSpPr>
            <a:stCxn id="380" idx="3"/>
            <a:endCxn id="384" idx="1"/>
          </p:cNvCxnSpPr>
          <p:nvPr/>
        </p:nvCxnSpPr>
        <p:spPr>
          <a:xfrm>
            <a:off x="2978636" y="4027902"/>
            <a:ext cx="1987200" cy="1851300"/>
          </a:xfrm>
          <a:prstGeom prst="straightConnector1">
            <a:avLst/>
          </a:prstGeom>
          <a:noFill/>
          <a:ln cap="flat" cmpd="sng" w="9525">
            <a:solidFill>
              <a:schemeClr val="dk2"/>
            </a:solidFill>
            <a:prstDash val="solid"/>
            <a:round/>
            <a:headEnd len="med" w="med" type="none"/>
            <a:tailEnd len="med" w="med" type="stealth"/>
          </a:ln>
        </p:spPr>
      </p:cxnSp>
      <p:cxnSp>
        <p:nvCxnSpPr>
          <p:cNvPr id="390" name="Google Shape;390;p42"/>
          <p:cNvCxnSpPr>
            <a:stCxn id="381" idx="3"/>
            <a:endCxn id="382" idx="1"/>
          </p:cNvCxnSpPr>
          <p:nvPr/>
        </p:nvCxnSpPr>
        <p:spPr>
          <a:xfrm>
            <a:off x="5731956" y="2374027"/>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391" name="Google Shape;391;p42"/>
          <p:cNvCxnSpPr>
            <a:stCxn id="383" idx="3"/>
            <a:endCxn id="385" idx="1"/>
          </p:cNvCxnSpPr>
          <p:nvPr/>
        </p:nvCxnSpPr>
        <p:spPr>
          <a:xfrm>
            <a:off x="5731956" y="4027902"/>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392" name="Google Shape;392;p42"/>
          <p:cNvCxnSpPr>
            <a:stCxn id="384" idx="3"/>
            <a:endCxn id="386" idx="1"/>
          </p:cNvCxnSpPr>
          <p:nvPr/>
        </p:nvCxnSpPr>
        <p:spPr>
          <a:xfrm flipH="1" rot="10800000">
            <a:off x="5731956" y="5875727"/>
            <a:ext cx="1945500" cy="36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3"/>
          <p:cNvSpPr/>
          <p:nvPr/>
        </p:nvSpPr>
        <p:spPr>
          <a:xfrm>
            <a:off x="9955825" y="5258150"/>
            <a:ext cx="16611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Multi-omics</a:t>
            </a:r>
            <a:endParaRPr/>
          </a:p>
        </p:txBody>
      </p:sp>
      <p:pic>
        <p:nvPicPr>
          <p:cNvPr id="399" name="Google Shape;399;p43"/>
          <p:cNvPicPr preferRelativeResize="0"/>
          <p:nvPr/>
        </p:nvPicPr>
        <p:blipFill>
          <a:blip r:embed="rId3">
            <a:alphaModFix/>
          </a:blip>
          <a:stretch>
            <a:fillRect/>
          </a:stretch>
        </p:blipFill>
        <p:spPr>
          <a:xfrm>
            <a:off x="2212625" y="3644902"/>
            <a:ext cx="766011" cy="766000"/>
          </a:xfrm>
          <a:prstGeom prst="rect">
            <a:avLst/>
          </a:prstGeom>
          <a:noFill/>
          <a:ln>
            <a:noFill/>
          </a:ln>
        </p:spPr>
      </p:pic>
      <p:pic>
        <p:nvPicPr>
          <p:cNvPr id="400" name="Google Shape;400;p43"/>
          <p:cNvPicPr preferRelativeResize="0"/>
          <p:nvPr/>
        </p:nvPicPr>
        <p:blipFill>
          <a:blip r:embed="rId4">
            <a:alphaModFix/>
          </a:blip>
          <a:stretch>
            <a:fillRect/>
          </a:stretch>
        </p:blipFill>
        <p:spPr>
          <a:xfrm>
            <a:off x="4965944" y="1991027"/>
            <a:ext cx="766011" cy="766000"/>
          </a:xfrm>
          <a:prstGeom prst="rect">
            <a:avLst/>
          </a:prstGeom>
          <a:noFill/>
          <a:ln>
            <a:noFill/>
          </a:ln>
        </p:spPr>
      </p:pic>
      <p:pic>
        <p:nvPicPr>
          <p:cNvPr id="401" name="Google Shape;401;p43"/>
          <p:cNvPicPr preferRelativeResize="0"/>
          <p:nvPr/>
        </p:nvPicPr>
        <p:blipFill>
          <a:blip r:embed="rId5">
            <a:alphaModFix/>
          </a:blip>
          <a:stretch>
            <a:fillRect/>
          </a:stretch>
        </p:blipFill>
        <p:spPr>
          <a:xfrm>
            <a:off x="7677564" y="1991027"/>
            <a:ext cx="766011" cy="766000"/>
          </a:xfrm>
          <a:prstGeom prst="rect">
            <a:avLst/>
          </a:prstGeom>
          <a:noFill/>
          <a:ln>
            <a:noFill/>
          </a:ln>
        </p:spPr>
      </p:pic>
      <p:pic>
        <p:nvPicPr>
          <p:cNvPr id="402" name="Google Shape;402;p43"/>
          <p:cNvPicPr preferRelativeResize="0"/>
          <p:nvPr/>
        </p:nvPicPr>
        <p:blipFill>
          <a:blip r:embed="rId4">
            <a:alphaModFix/>
          </a:blip>
          <a:stretch>
            <a:fillRect/>
          </a:stretch>
        </p:blipFill>
        <p:spPr>
          <a:xfrm>
            <a:off x="4965944" y="3644902"/>
            <a:ext cx="766011" cy="766000"/>
          </a:xfrm>
          <a:prstGeom prst="rect">
            <a:avLst/>
          </a:prstGeom>
          <a:noFill/>
          <a:ln>
            <a:noFill/>
          </a:ln>
        </p:spPr>
      </p:pic>
      <p:pic>
        <p:nvPicPr>
          <p:cNvPr id="403" name="Google Shape;403;p43"/>
          <p:cNvPicPr preferRelativeResize="0"/>
          <p:nvPr/>
        </p:nvPicPr>
        <p:blipFill>
          <a:blip r:embed="rId4">
            <a:alphaModFix/>
          </a:blip>
          <a:stretch>
            <a:fillRect/>
          </a:stretch>
        </p:blipFill>
        <p:spPr>
          <a:xfrm>
            <a:off x="4965944" y="5496327"/>
            <a:ext cx="766011" cy="766000"/>
          </a:xfrm>
          <a:prstGeom prst="rect">
            <a:avLst/>
          </a:prstGeom>
          <a:noFill/>
          <a:ln>
            <a:noFill/>
          </a:ln>
        </p:spPr>
      </p:pic>
      <p:pic>
        <p:nvPicPr>
          <p:cNvPr id="404" name="Google Shape;404;p43"/>
          <p:cNvPicPr preferRelativeResize="0"/>
          <p:nvPr/>
        </p:nvPicPr>
        <p:blipFill>
          <a:blip r:embed="rId5">
            <a:alphaModFix/>
          </a:blip>
          <a:stretch>
            <a:fillRect/>
          </a:stretch>
        </p:blipFill>
        <p:spPr>
          <a:xfrm>
            <a:off x="7677564" y="3644902"/>
            <a:ext cx="766011" cy="766000"/>
          </a:xfrm>
          <a:prstGeom prst="rect">
            <a:avLst/>
          </a:prstGeom>
          <a:noFill/>
          <a:ln>
            <a:noFill/>
          </a:ln>
        </p:spPr>
      </p:pic>
      <p:pic>
        <p:nvPicPr>
          <p:cNvPr id="405" name="Google Shape;405;p43"/>
          <p:cNvPicPr preferRelativeResize="0"/>
          <p:nvPr/>
        </p:nvPicPr>
        <p:blipFill>
          <a:blip r:embed="rId5">
            <a:alphaModFix/>
          </a:blip>
          <a:stretch>
            <a:fillRect/>
          </a:stretch>
        </p:blipFill>
        <p:spPr>
          <a:xfrm>
            <a:off x="7677564" y="5492727"/>
            <a:ext cx="766011" cy="766000"/>
          </a:xfrm>
          <a:prstGeom prst="rect">
            <a:avLst/>
          </a:prstGeom>
          <a:noFill/>
          <a:ln>
            <a:noFill/>
          </a:ln>
        </p:spPr>
      </p:pic>
      <p:cxnSp>
        <p:nvCxnSpPr>
          <p:cNvPr id="406" name="Google Shape;406;p43"/>
          <p:cNvCxnSpPr>
            <a:endCxn id="400" idx="1"/>
          </p:cNvCxnSpPr>
          <p:nvPr/>
        </p:nvCxnSpPr>
        <p:spPr>
          <a:xfrm flipH="1" rot="10800000">
            <a:off x="2978744" y="2374027"/>
            <a:ext cx="1987200" cy="1653900"/>
          </a:xfrm>
          <a:prstGeom prst="straightConnector1">
            <a:avLst/>
          </a:prstGeom>
          <a:noFill/>
          <a:ln cap="flat" cmpd="sng" w="9525">
            <a:solidFill>
              <a:schemeClr val="dk2"/>
            </a:solidFill>
            <a:prstDash val="solid"/>
            <a:round/>
            <a:headEnd len="med" w="med" type="none"/>
            <a:tailEnd len="med" w="med" type="stealth"/>
          </a:ln>
        </p:spPr>
      </p:cxnSp>
      <p:cxnSp>
        <p:nvCxnSpPr>
          <p:cNvPr id="407" name="Google Shape;407;p43"/>
          <p:cNvCxnSpPr>
            <a:stCxn id="399" idx="3"/>
            <a:endCxn id="402" idx="1"/>
          </p:cNvCxnSpPr>
          <p:nvPr/>
        </p:nvCxnSpPr>
        <p:spPr>
          <a:xfrm>
            <a:off x="2978636" y="4027902"/>
            <a:ext cx="1987200" cy="0"/>
          </a:xfrm>
          <a:prstGeom prst="straightConnector1">
            <a:avLst/>
          </a:prstGeom>
          <a:noFill/>
          <a:ln cap="flat" cmpd="sng" w="9525">
            <a:solidFill>
              <a:schemeClr val="dk2"/>
            </a:solidFill>
            <a:prstDash val="solid"/>
            <a:round/>
            <a:headEnd len="med" w="med" type="none"/>
            <a:tailEnd len="med" w="med" type="stealth"/>
          </a:ln>
        </p:spPr>
      </p:cxnSp>
      <p:cxnSp>
        <p:nvCxnSpPr>
          <p:cNvPr id="408" name="Google Shape;408;p43"/>
          <p:cNvCxnSpPr>
            <a:stCxn id="399" idx="3"/>
            <a:endCxn id="403" idx="1"/>
          </p:cNvCxnSpPr>
          <p:nvPr/>
        </p:nvCxnSpPr>
        <p:spPr>
          <a:xfrm>
            <a:off x="2978636" y="4027902"/>
            <a:ext cx="1987200" cy="1851300"/>
          </a:xfrm>
          <a:prstGeom prst="straightConnector1">
            <a:avLst/>
          </a:prstGeom>
          <a:noFill/>
          <a:ln cap="flat" cmpd="sng" w="9525">
            <a:solidFill>
              <a:schemeClr val="dk2"/>
            </a:solidFill>
            <a:prstDash val="solid"/>
            <a:round/>
            <a:headEnd len="med" w="med" type="none"/>
            <a:tailEnd len="med" w="med" type="stealth"/>
          </a:ln>
        </p:spPr>
      </p:cxnSp>
      <p:cxnSp>
        <p:nvCxnSpPr>
          <p:cNvPr id="409" name="Google Shape;409;p43"/>
          <p:cNvCxnSpPr>
            <a:stCxn id="400" idx="3"/>
            <a:endCxn id="401" idx="1"/>
          </p:cNvCxnSpPr>
          <p:nvPr/>
        </p:nvCxnSpPr>
        <p:spPr>
          <a:xfrm>
            <a:off x="5731956" y="2374027"/>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410" name="Google Shape;410;p43"/>
          <p:cNvCxnSpPr>
            <a:stCxn id="402" idx="3"/>
            <a:endCxn id="404" idx="1"/>
          </p:cNvCxnSpPr>
          <p:nvPr/>
        </p:nvCxnSpPr>
        <p:spPr>
          <a:xfrm>
            <a:off x="5731956" y="4027902"/>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411" name="Google Shape;411;p43"/>
          <p:cNvCxnSpPr>
            <a:stCxn id="403" idx="3"/>
            <a:endCxn id="405" idx="1"/>
          </p:cNvCxnSpPr>
          <p:nvPr/>
        </p:nvCxnSpPr>
        <p:spPr>
          <a:xfrm flipH="1" rot="10800000">
            <a:off x="5731956" y="5875727"/>
            <a:ext cx="1945500" cy="3600"/>
          </a:xfrm>
          <a:prstGeom prst="straightConnector1">
            <a:avLst/>
          </a:prstGeom>
          <a:noFill/>
          <a:ln cap="flat" cmpd="sng" w="9525">
            <a:solidFill>
              <a:schemeClr val="dk2"/>
            </a:solidFill>
            <a:prstDash val="solid"/>
            <a:round/>
            <a:headEnd len="med" w="med" type="none"/>
            <a:tailEnd len="med" w="med" type="stealth"/>
          </a:ln>
        </p:spPr>
      </p:cxnSp>
      <p:pic>
        <p:nvPicPr>
          <p:cNvPr id="412" name="Google Shape;412;p43"/>
          <p:cNvPicPr preferRelativeResize="0"/>
          <p:nvPr/>
        </p:nvPicPr>
        <p:blipFill rotWithShape="1">
          <a:blip r:embed="rId6">
            <a:alphaModFix/>
          </a:blip>
          <a:srcRect b="0" l="0" r="0" t="0"/>
          <a:stretch/>
        </p:blipFill>
        <p:spPr>
          <a:xfrm>
            <a:off x="8443575" y="3254541"/>
            <a:ext cx="2915999" cy="456030"/>
          </a:xfrm>
          <a:prstGeom prst="rect">
            <a:avLst/>
          </a:prstGeom>
          <a:noFill/>
          <a:ln>
            <a:noFill/>
          </a:ln>
        </p:spPr>
      </p:pic>
      <p:pic>
        <p:nvPicPr>
          <p:cNvPr id="413" name="Google Shape;413;p43"/>
          <p:cNvPicPr preferRelativeResize="0"/>
          <p:nvPr/>
        </p:nvPicPr>
        <p:blipFill rotWithShape="1">
          <a:blip r:embed="rId7">
            <a:alphaModFix/>
          </a:blip>
          <a:srcRect b="0" l="0" r="0" t="0"/>
          <a:stretch/>
        </p:blipFill>
        <p:spPr>
          <a:xfrm>
            <a:off x="8443575" y="4990411"/>
            <a:ext cx="2073870" cy="646379"/>
          </a:xfrm>
          <a:prstGeom prst="rect">
            <a:avLst/>
          </a:prstGeom>
          <a:noFill/>
          <a:ln>
            <a:noFill/>
          </a:ln>
        </p:spPr>
      </p:pic>
      <p:pic>
        <p:nvPicPr>
          <p:cNvPr id="414" name="Google Shape;414;p43"/>
          <p:cNvPicPr preferRelativeResize="0"/>
          <p:nvPr/>
        </p:nvPicPr>
        <p:blipFill>
          <a:blip r:embed="rId8">
            <a:alphaModFix/>
          </a:blip>
          <a:stretch>
            <a:fillRect/>
          </a:stretch>
        </p:blipFill>
        <p:spPr>
          <a:xfrm>
            <a:off x="8443578" y="1431576"/>
            <a:ext cx="2134804" cy="615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4"/>
          <p:cNvSpPr/>
          <p:nvPr/>
        </p:nvSpPr>
        <p:spPr>
          <a:xfrm>
            <a:off x="9955825" y="5258150"/>
            <a:ext cx="16611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4"/>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Multi-omics</a:t>
            </a:r>
            <a:endParaRPr/>
          </a:p>
        </p:txBody>
      </p:sp>
      <p:pic>
        <p:nvPicPr>
          <p:cNvPr id="421" name="Google Shape;421;p44"/>
          <p:cNvPicPr preferRelativeResize="0"/>
          <p:nvPr/>
        </p:nvPicPr>
        <p:blipFill>
          <a:blip r:embed="rId3">
            <a:alphaModFix/>
          </a:blip>
          <a:stretch>
            <a:fillRect/>
          </a:stretch>
        </p:blipFill>
        <p:spPr>
          <a:xfrm>
            <a:off x="2212625" y="3644902"/>
            <a:ext cx="766011" cy="766000"/>
          </a:xfrm>
          <a:prstGeom prst="rect">
            <a:avLst/>
          </a:prstGeom>
          <a:noFill/>
          <a:ln>
            <a:noFill/>
          </a:ln>
        </p:spPr>
      </p:pic>
      <p:pic>
        <p:nvPicPr>
          <p:cNvPr id="422" name="Google Shape;422;p44"/>
          <p:cNvPicPr preferRelativeResize="0"/>
          <p:nvPr/>
        </p:nvPicPr>
        <p:blipFill>
          <a:blip r:embed="rId4">
            <a:alphaModFix/>
          </a:blip>
          <a:stretch>
            <a:fillRect/>
          </a:stretch>
        </p:blipFill>
        <p:spPr>
          <a:xfrm>
            <a:off x="4965944" y="1991027"/>
            <a:ext cx="766011" cy="766000"/>
          </a:xfrm>
          <a:prstGeom prst="rect">
            <a:avLst/>
          </a:prstGeom>
          <a:noFill/>
          <a:ln>
            <a:noFill/>
          </a:ln>
        </p:spPr>
      </p:pic>
      <p:pic>
        <p:nvPicPr>
          <p:cNvPr id="423" name="Google Shape;423;p44"/>
          <p:cNvPicPr preferRelativeResize="0"/>
          <p:nvPr/>
        </p:nvPicPr>
        <p:blipFill>
          <a:blip r:embed="rId5">
            <a:alphaModFix/>
          </a:blip>
          <a:stretch>
            <a:fillRect/>
          </a:stretch>
        </p:blipFill>
        <p:spPr>
          <a:xfrm>
            <a:off x="7677564" y="1991027"/>
            <a:ext cx="766011" cy="766000"/>
          </a:xfrm>
          <a:prstGeom prst="rect">
            <a:avLst/>
          </a:prstGeom>
          <a:noFill/>
          <a:ln>
            <a:noFill/>
          </a:ln>
        </p:spPr>
      </p:pic>
      <p:pic>
        <p:nvPicPr>
          <p:cNvPr id="424" name="Google Shape;424;p44"/>
          <p:cNvPicPr preferRelativeResize="0"/>
          <p:nvPr/>
        </p:nvPicPr>
        <p:blipFill>
          <a:blip r:embed="rId4">
            <a:alphaModFix/>
          </a:blip>
          <a:stretch>
            <a:fillRect/>
          </a:stretch>
        </p:blipFill>
        <p:spPr>
          <a:xfrm>
            <a:off x="4965944" y="3644902"/>
            <a:ext cx="766011" cy="766000"/>
          </a:xfrm>
          <a:prstGeom prst="rect">
            <a:avLst/>
          </a:prstGeom>
          <a:noFill/>
          <a:ln>
            <a:noFill/>
          </a:ln>
        </p:spPr>
      </p:pic>
      <p:pic>
        <p:nvPicPr>
          <p:cNvPr id="425" name="Google Shape;425;p44"/>
          <p:cNvPicPr preferRelativeResize="0"/>
          <p:nvPr/>
        </p:nvPicPr>
        <p:blipFill>
          <a:blip r:embed="rId4">
            <a:alphaModFix/>
          </a:blip>
          <a:stretch>
            <a:fillRect/>
          </a:stretch>
        </p:blipFill>
        <p:spPr>
          <a:xfrm>
            <a:off x="4965944" y="5496327"/>
            <a:ext cx="766011" cy="766000"/>
          </a:xfrm>
          <a:prstGeom prst="rect">
            <a:avLst/>
          </a:prstGeom>
          <a:noFill/>
          <a:ln>
            <a:noFill/>
          </a:ln>
        </p:spPr>
      </p:pic>
      <p:pic>
        <p:nvPicPr>
          <p:cNvPr id="426" name="Google Shape;426;p44"/>
          <p:cNvPicPr preferRelativeResize="0"/>
          <p:nvPr/>
        </p:nvPicPr>
        <p:blipFill>
          <a:blip r:embed="rId5">
            <a:alphaModFix/>
          </a:blip>
          <a:stretch>
            <a:fillRect/>
          </a:stretch>
        </p:blipFill>
        <p:spPr>
          <a:xfrm>
            <a:off x="7677564" y="3644902"/>
            <a:ext cx="766011" cy="766000"/>
          </a:xfrm>
          <a:prstGeom prst="rect">
            <a:avLst/>
          </a:prstGeom>
          <a:noFill/>
          <a:ln>
            <a:noFill/>
          </a:ln>
        </p:spPr>
      </p:pic>
      <p:pic>
        <p:nvPicPr>
          <p:cNvPr id="427" name="Google Shape;427;p44"/>
          <p:cNvPicPr preferRelativeResize="0"/>
          <p:nvPr/>
        </p:nvPicPr>
        <p:blipFill>
          <a:blip r:embed="rId5">
            <a:alphaModFix/>
          </a:blip>
          <a:stretch>
            <a:fillRect/>
          </a:stretch>
        </p:blipFill>
        <p:spPr>
          <a:xfrm>
            <a:off x="7677564" y="5492727"/>
            <a:ext cx="766011" cy="766000"/>
          </a:xfrm>
          <a:prstGeom prst="rect">
            <a:avLst/>
          </a:prstGeom>
          <a:noFill/>
          <a:ln>
            <a:noFill/>
          </a:ln>
        </p:spPr>
      </p:pic>
      <p:cxnSp>
        <p:nvCxnSpPr>
          <p:cNvPr id="428" name="Google Shape;428;p44"/>
          <p:cNvCxnSpPr>
            <a:endCxn id="422" idx="1"/>
          </p:cNvCxnSpPr>
          <p:nvPr/>
        </p:nvCxnSpPr>
        <p:spPr>
          <a:xfrm flipH="1" rot="10800000">
            <a:off x="2978744" y="2374027"/>
            <a:ext cx="1987200" cy="1653900"/>
          </a:xfrm>
          <a:prstGeom prst="straightConnector1">
            <a:avLst/>
          </a:prstGeom>
          <a:noFill/>
          <a:ln cap="flat" cmpd="sng" w="9525">
            <a:solidFill>
              <a:schemeClr val="dk2"/>
            </a:solidFill>
            <a:prstDash val="solid"/>
            <a:round/>
            <a:headEnd len="med" w="med" type="none"/>
            <a:tailEnd len="med" w="med" type="stealth"/>
          </a:ln>
        </p:spPr>
      </p:cxnSp>
      <p:cxnSp>
        <p:nvCxnSpPr>
          <p:cNvPr id="429" name="Google Shape;429;p44"/>
          <p:cNvCxnSpPr>
            <a:stCxn id="421" idx="3"/>
            <a:endCxn id="424" idx="1"/>
          </p:cNvCxnSpPr>
          <p:nvPr/>
        </p:nvCxnSpPr>
        <p:spPr>
          <a:xfrm>
            <a:off x="2978636" y="4027902"/>
            <a:ext cx="1987200" cy="0"/>
          </a:xfrm>
          <a:prstGeom prst="straightConnector1">
            <a:avLst/>
          </a:prstGeom>
          <a:noFill/>
          <a:ln cap="flat" cmpd="sng" w="9525">
            <a:solidFill>
              <a:schemeClr val="dk2"/>
            </a:solidFill>
            <a:prstDash val="solid"/>
            <a:round/>
            <a:headEnd len="med" w="med" type="none"/>
            <a:tailEnd len="med" w="med" type="stealth"/>
          </a:ln>
        </p:spPr>
      </p:cxnSp>
      <p:cxnSp>
        <p:nvCxnSpPr>
          <p:cNvPr id="430" name="Google Shape;430;p44"/>
          <p:cNvCxnSpPr>
            <a:stCxn id="421" idx="3"/>
            <a:endCxn id="425" idx="1"/>
          </p:cNvCxnSpPr>
          <p:nvPr/>
        </p:nvCxnSpPr>
        <p:spPr>
          <a:xfrm>
            <a:off x="2978636" y="4027902"/>
            <a:ext cx="1987200" cy="1851300"/>
          </a:xfrm>
          <a:prstGeom prst="straightConnector1">
            <a:avLst/>
          </a:prstGeom>
          <a:noFill/>
          <a:ln cap="flat" cmpd="sng" w="9525">
            <a:solidFill>
              <a:schemeClr val="dk2"/>
            </a:solidFill>
            <a:prstDash val="solid"/>
            <a:round/>
            <a:headEnd len="med" w="med" type="none"/>
            <a:tailEnd len="med" w="med" type="stealth"/>
          </a:ln>
        </p:spPr>
      </p:cxnSp>
      <p:cxnSp>
        <p:nvCxnSpPr>
          <p:cNvPr id="431" name="Google Shape;431;p44"/>
          <p:cNvCxnSpPr>
            <a:stCxn id="422" idx="3"/>
            <a:endCxn id="423" idx="1"/>
          </p:cNvCxnSpPr>
          <p:nvPr/>
        </p:nvCxnSpPr>
        <p:spPr>
          <a:xfrm>
            <a:off x="5731956" y="2374027"/>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432" name="Google Shape;432;p44"/>
          <p:cNvCxnSpPr>
            <a:stCxn id="424" idx="3"/>
            <a:endCxn id="426" idx="1"/>
          </p:cNvCxnSpPr>
          <p:nvPr/>
        </p:nvCxnSpPr>
        <p:spPr>
          <a:xfrm>
            <a:off x="5731956" y="4027902"/>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433" name="Google Shape;433;p44"/>
          <p:cNvCxnSpPr>
            <a:stCxn id="425" idx="3"/>
            <a:endCxn id="427" idx="1"/>
          </p:cNvCxnSpPr>
          <p:nvPr/>
        </p:nvCxnSpPr>
        <p:spPr>
          <a:xfrm flipH="1" rot="10800000">
            <a:off x="5731956" y="5875727"/>
            <a:ext cx="1945500" cy="3600"/>
          </a:xfrm>
          <a:prstGeom prst="straightConnector1">
            <a:avLst/>
          </a:prstGeom>
          <a:noFill/>
          <a:ln cap="flat" cmpd="sng" w="9525">
            <a:solidFill>
              <a:schemeClr val="dk2"/>
            </a:solidFill>
            <a:prstDash val="solid"/>
            <a:round/>
            <a:headEnd len="med" w="med" type="none"/>
            <a:tailEnd len="med" w="med" type="stealth"/>
          </a:ln>
        </p:spPr>
      </p:cxnSp>
      <p:pic>
        <p:nvPicPr>
          <p:cNvPr id="434" name="Google Shape;434;p44"/>
          <p:cNvPicPr preferRelativeResize="0"/>
          <p:nvPr/>
        </p:nvPicPr>
        <p:blipFill rotWithShape="1">
          <a:blip r:embed="rId6">
            <a:alphaModFix/>
          </a:blip>
          <a:srcRect b="0" l="0" r="0" t="0"/>
          <a:stretch/>
        </p:blipFill>
        <p:spPr>
          <a:xfrm>
            <a:off x="8443575" y="3254541"/>
            <a:ext cx="2915999" cy="456030"/>
          </a:xfrm>
          <a:prstGeom prst="rect">
            <a:avLst/>
          </a:prstGeom>
          <a:noFill/>
          <a:ln>
            <a:noFill/>
          </a:ln>
        </p:spPr>
      </p:pic>
      <p:pic>
        <p:nvPicPr>
          <p:cNvPr id="435" name="Google Shape;435;p44"/>
          <p:cNvPicPr preferRelativeResize="0"/>
          <p:nvPr/>
        </p:nvPicPr>
        <p:blipFill rotWithShape="1">
          <a:blip r:embed="rId7">
            <a:alphaModFix/>
          </a:blip>
          <a:srcRect b="0" l="0" r="0" t="0"/>
          <a:stretch/>
        </p:blipFill>
        <p:spPr>
          <a:xfrm>
            <a:off x="8443575" y="4990411"/>
            <a:ext cx="2073870" cy="646379"/>
          </a:xfrm>
          <a:prstGeom prst="rect">
            <a:avLst/>
          </a:prstGeom>
          <a:noFill/>
          <a:ln>
            <a:noFill/>
          </a:ln>
        </p:spPr>
      </p:pic>
      <p:pic>
        <p:nvPicPr>
          <p:cNvPr id="436" name="Google Shape;436;p44"/>
          <p:cNvPicPr preferRelativeResize="0"/>
          <p:nvPr/>
        </p:nvPicPr>
        <p:blipFill>
          <a:blip r:embed="rId8">
            <a:alphaModFix/>
          </a:blip>
          <a:stretch>
            <a:fillRect/>
          </a:stretch>
        </p:blipFill>
        <p:spPr>
          <a:xfrm>
            <a:off x="8443578" y="1431576"/>
            <a:ext cx="2134804" cy="615900"/>
          </a:xfrm>
          <a:prstGeom prst="rect">
            <a:avLst/>
          </a:prstGeom>
          <a:noFill/>
          <a:ln>
            <a:noFill/>
          </a:ln>
        </p:spPr>
      </p:pic>
      <p:grpSp>
        <p:nvGrpSpPr>
          <p:cNvPr id="437" name="Google Shape;437;p44"/>
          <p:cNvGrpSpPr/>
          <p:nvPr/>
        </p:nvGrpSpPr>
        <p:grpSpPr>
          <a:xfrm>
            <a:off x="5152900" y="1431518"/>
            <a:ext cx="2538556" cy="616031"/>
            <a:chOff x="1066625" y="4952431"/>
            <a:chExt cx="2538556" cy="616031"/>
          </a:xfrm>
        </p:grpSpPr>
        <p:pic>
          <p:nvPicPr>
            <p:cNvPr id="438" name="Google Shape;438;p44"/>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439" name="Google Shape;439;p44"/>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440" name="Google Shape;440;p44"/>
          <p:cNvGrpSpPr/>
          <p:nvPr/>
        </p:nvGrpSpPr>
        <p:grpSpPr>
          <a:xfrm>
            <a:off x="5117461" y="3140275"/>
            <a:ext cx="2538556" cy="616031"/>
            <a:chOff x="1066625" y="4952431"/>
            <a:chExt cx="2538556" cy="616031"/>
          </a:xfrm>
        </p:grpSpPr>
        <p:pic>
          <p:nvPicPr>
            <p:cNvPr id="441" name="Google Shape;441;p44"/>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442" name="Google Shape;442;p44"/>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443" name="Google Shape;443;p44"/>
          <p:cNvGrpSpPr/>
          <p:nvPr/>
        </p:nvGrpSpPr>
        <p:grpSpPr>
          <a:xfrm>
            <a:off x="5139025" y="4944581"/>
            <a:ext cx="2538556" cy="616031"/>
            <a:chOff x="1066625" y="4952431"/>
            <a:chExt cx="2538556" cy="616031"/>
          </a:xfrm>
        </p:grpSpPr>
        <p:pic>
          <p:nvPicPr>
            <p:cNvPr id="444" name="Google Shape;444;p44"/>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445" name="Google Shape;445;p44"/>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5"/>
          <p:cNvSpPr/>
          <p:nvPr/>
        </p:nvSpPr>
        <p:spPr>
          <a:xfrm>
            <a:off x="9955825" y="5258150"/>
            <a:ext cx="16611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5"/>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Multi-omics</a:t>
            </a:r>
            <a:endParaRPr/>
          </a:p>
        </p:txBody>
      </p:sp>
      <p:pic>
        <p:nvPicPr>
          <p:cNvPr id="452" name="Google Shape;452;p45"/>
          <p:cNvPicPr preferRelativeResize="0"/>
          <p:nvPr/>
        </p:nvPicPr>
        <p:blipFill>
          <a:blip r:embed="rId3">
            <a:alphaModFix/>
          </a:blip>
          <a:stretch>
            <a:fillRect/>
          </a:stretch>
        </p:blipFill>
        <p:spPr>
          <a:xfrm>
            <a:off x="2212625" y="3644902"/>
            <a:ext cx="766011" cy="766000"/>
          </a:xfrm>
          <a:prstGeom prst="rect">
            <a:avLst/>
          </a:prstGeom>
          <a:noFill/>
          <a:ln>
            <a:noFill/>
          </a:ln>
        </p:spPr>
      </p:pic>
      <p:pic>
        <p:nvPicPr>
          <p:cNvPr id="453" name="Google Shape;453;p45"/>
          <p:cNvPicPr preferRelativeResize="0"/>
          <p:nvPr/>
        </p:nvPicPr>
        <p:blipFill>
          <a:blip r:embed="rId4">
            <a:alphaModFix/>
          </a:blip>
          <a:stretch>
            <a:fillRect/>
          </a:stretch>
        </p:blipFill>
        <p:spPr>
          <a:xfrm>
            <a:off x="4965944" y="1991027"/>
            <a:ext cx="766011" cy="766000"/>
          </a:xfrm>
          <a:prstGeom prst="rect">
            <a:avLst/>
          </a:prstGeom>
          <a:noFill/>
          <a:ln>
            <a:noFill/>
          </a:ln>
        </p:spPr>
      </p:pic>
      <p:pic>
        <p:nvPicPr>
          <p:cNvPr id="454" name="Google Shape;454;p45"/>
          <p:cNvPicPr preferRelativeResize="0"/>
          <p:nvPr/>
        </p:nvPicPr>
        <p:blipFill>
          <a:blip r:embed="rId5">
            <a:alphaModFix/>
          </a:blip>
          <a:stretch>
            <a:fillRect/>
          </a:stretch>
        </p:blipFill>
        <p:spPr>
          <a:xfrm>
            <a:off x="7677564" y="1991027"/>
            <a:ext cx="766011" cy="766000"/>
          </a:xfrm>
          <a:prstGeom prst="rect">
            <a:avLst/>
          </a:prstGeom>
          <a:noFill/>
          <a:ln>
            <a:noFill/>
          </a:ln>
        </p:spPr>
      </p:pic>
      <p:pic>
        <p:nvPicPr>
          <p:cNvPr id="455" name="Google Shape;455;p45"/>
          <p:cNvPicPr preferRelativeResize="0"/>
          <p:nvPr/>
        </p:nvPicPr>
        <p:blipFill>
          <a:blip r:embed="rId4">
            <a:alphaModFix/>
          </a:blip>
          <a:stretch>
            <a:fillRect/>
          </a:stretch>
        </p:blipFill>
        <p:spPr>
          <a:xfrm>
            <a:off x="4965944" y="3644902"/>
            <a:ext cx="766011" cy="766000"/>
          </a:xfrm>
          <a:prstGeom prst="rect">
            <a:avLst/>
          </a:prstGeom>
          <a:noFill/>
          <a:ln>
            <a:noFill/>
          </a:ln>
        </p:spPr>
      </p:pic>
      <p:pic>
        <p:nvPicPr>
          <p:cNvPr id="456" name="Google Shape;456;p45"/>
          <p:cNvPicPr preferRelativeResize="0"/>
          <p:nvPr/>
        </p:nvPicPr>
        <p:blipFill>
          <a:blip r:embed="rId4">
            <a:alphaModFix/>
          </a:blip>
          <a:stretch>
            <a:fillRect/>
          </a:stretch>
        </p:blipFill>
        <p:spPr>
          <a:xfrm>
            <a:off x="4965944" y="5496327"/>
            <a:ext cx="766011" cy="766000"/>
          </a:xfrm>
          <a:prstGeom prst="rect">
            <a:avLst/>
          </a:prstGeom>
          <a:noFill/>
          <a:ln>
            <a:noFill/>
          </a:ln>
        </p:spPr>
      </p:pic>
      <p:pic>
        <p:nvPicPr>
          <p:cNvPr id="457" name="Google Shape;457;p45"/>
          <p:cNvPicPr preferRelativeResize="0"/>
          <p:nvPr/>
        </p:nvPicPr>
        <p:blipFill>
          <a:blip r:embed="rId5">
            <a:alphaModFix/>
          </a:blip>
          <a:stretch>
            <a:fillRect/>
          </a:stretch>
        </p:blipFill>
        <p:spPr>
          <a:xfrm>
            <a:off x="7677564" y="3644902"/>
            <a:ext cx="766011" cy="766000"/>
          </a:xfrm>
          <a:prstGeom prst="rect">
            <a:avLst/>
          </a:prstGeom>
          <a:noFill/>
          <a:ln>
            <a:noFill/>
          </a:ln>
        </p:spPr>
      </p:pic>
      <p:pic>
        <p:nvPicPr>
          <p:cNvPr id="458" name="Google Shape;458;p45"/>
          <p:cNvPicPr preferRelativeResize="0"/>
          <p:nvPr/>
        </p:nvPicPr>
        <p:blipFill>
          <a:blip r:embed="rId5">
            <a:alphaModFix/>
          </a:blip>
          <a:stretch>
            <a:fillRect/>
          </a:stretch>
        </p:blipFill>
        <p:spPr>
          <a:xfrm>
            <a:off x="7677564" y="5492727"/>
            <a:ext cx="766011" cy="766000"/>
          </a:xfrm>
          <a:prstGeom prst="rect">
            <a:avLst/>
          </a:prstGeom>
          <a:noFill/>
          <a:ln>
            <a:noFill/>
          </a:ln>
        </p:spPr>
      </p:pic>
      <p:cxnSp>
        <p:nvCxnSpPr>
          <p:cNvPr id="459" name="Google Shape;459;p45"/>
          <p:cNvCxnSpPr>
            <a:endCxn id="453" idx="1"/>
          </p:cNvCxnSpPr>
          <p:nvPr/>
        </p:nvCxnSpPr>
        <p:spPr>
          <a:xfrm flipH="1" rot="10800000">
            <a:off x="2978744" y="2374027"/>
            <a:ext cx="1987200" cy="1653900"/>
          </a:xfrm>
          <a:prstGeom prst="straightConnector1">
            <a:avLst/>
          </a:prstGeom>
          <a:noFill/>
          <a:ln cap="flat" cmpd="sng" w="9525">
            <a:solidFill>
              <a:schemeClr val="dk2"/>
            </a:solidFill>
            <a:prstDash val="solid"/>
            <a:round/>
            <a:headEnd len="med" w="med" type="none"/>
            <a:tailEnd len="med" w="med" type="stealth"/>
          </a:ln>
        </p:spPr>
      </p:cxnSp>
      <p:cxnSp>
        <p:nvCxnSpPr>
          <p:cNvPr id="460" name="Google Shape;460;p45"/>
          <p:cNvCxnSpPr>
            <a:stCxn id="452" idx="3"/>
            <a:endCxn id="455" idx="1"/>
          </p:cNvCxnSpPr>
          <p:nvPr/>
        </p:nvCxnSpPr>
        <p:spPr>
          <a:xfrm>
            <a:off x="2978636" y="4027902"/>
            <a:ext cx="1987200" cy="0"/>
          </a:xfrm>
          <a:prstGeom prst="straightConnector1">
            <a:avLst/>
          </a:prstGeom>
          <a:noFill/>
          <a:ln cap="flat" cmpd="sng" w="9525">
            <a:solidFill>
              <a:schemeClr val="dk2"/>
            </a:solidFill>
            <a:prstDash val="solid"/>
            <a:round/>
            <a:headEnd len="med" w="med" type="none"/>
            <a:tailEnd len="med" w="med" type="stealth"/>
          </a:ln>
        </p:spPr>
      </p:cxnSp>
      <p:cxnSp>
        <p:nvCxnSpPr>
          <p:cNvPr id="461" name="Google Shape;461;p45"/>
          <p:cNvCxnSpPr>
            <a:stCxn id="452" idx="3"/>
            <a:endCxn id="456" idx="1"/>
          </p:cNvCxnSpPr>
          <p:nvPr/>
        </p:nvCxnSpPr>
        <p:spPr>
          <a:xfrm>
            <a:off x="2978636" y="4027902"/>
            <a:ext cx="1987200" cy="1851300"/>
          </a:xfrm>
          <a:prstGeom prst="straightConnector1">
            <a:avLst/>
          </a:prstGeom>
          <a:noFill/>
          <a:ln cap="flat" cmpd="sng" w="9525">
            <a:solidFill>
              <a:schemeClr val="dk2"/>
            </a:solidFill>
            <a:prstDash val="solid"/>
            <a:round/>
            <a:headEnd len="med" w="med" type="none"/>
            <a:tailEnd len="med" w="med" type="stealth"/>
          </a:ln>
        </p:spPr>
      </p:cxnSp>
      <p:cxnSp>
        <p:nvCxnSpPr>
          <p:cNvPr id="462" name="Google Shape;462;p45"/>
          <p:cNvCxnSpPr>
            <a:stCxn id="453" idx="3"/>
            <a:endCxn id="454" idx="1"/>
          </p:cNvCxnSpPr>
          <p:nvPr/>
        </p:nvCxnSpPr>
        <p:spPr>
          <a:xfrm>
            <a:off x="5731956" y="2374027"/>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463" name="Google Shape;463;p45"/>
          <p:cNvCxnSpPr>
            <a:stCxn id="455" idx="3"/>
            <a:endCxn id="457" idx="1"/>
          </p:cNvCxnSpPr>
          <p:nvPr/>
        </p:nvCxnSpPr>
        <p:spPr>
          <a:xfrm>
            <a:off x="5731956" y="4027902"/>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464" name="Google Shape;464;p45"/>
          <p:cNvCxnSpPr>
            <a:stCxn id="456" idx="3"/>
            <a:endCxn id="458" idx="1"/>
          </p:cNvCxnSpPr>
          <p:nvPr/>
        </p:nvCxnSpPr>
        <p:spPr>
          <a:xfrm flipH="1" rot="10800000">
            <a:off x="5731956" y="5875727"/>
            <a:ext cx="1945500" cy="3600"/>
          </a:xfrm>
          <a:prstGeom prst="straightConnector1">
            <a:avLst/>
          </a:prstGeom>
          <a:noFill/>
          <a:ln cap="flat" cmpd="sng" w="9525">
            <a:solidFill>
              <a:schemeClr val="dk2"/>
            </a:solidFill>
            <a:prstDash val="solid"/>
            <a:round/>
            <a:headEnd len="med" w="med" type="none"/>
            <a:tailEnd len="med" w="med" type="stealth"/>
          </a:ln>
        </p:spPr>
      </p:cxnSp>
      <p:pic>
        <p:nvPicPr>
          <p:cNvPr id="465" name="Google Shape;465;p45"/>
          <p:cNvPicPr preferRelativeResize="0"/>
          <p:nvPr/>
        </p:nvPicPr>
        <p:blipFill rotWithShape="1">
          <a:blip r:embed="rId6">
            <a:alphaModFix/>
          </a:blip>
          <a:srcRect b="0" l="0" r="0" t="0"/>
          <a:stretch/>
        </p:blipFill>
        <p:spPr>
          <a:xfrm>
            <a:off x="8443575" y="3254541"/>
            <a:ext cx="2915999" cy="456030"/>
          </a:xfrm>
          <a:prstGeom prst="rect">
            <a:avLst/>
          </a:prstGeom>
          <a:noFill/>
          <a:ln>
            <a:noFill/>
          </a:ln>
        </p:spPr>
      </p:pic>
      <p:pic>
        <p:nvPicPr>
          <p:cNvPr id="466" name="Google Shape;466;p45"/>
          <p:cNvPicPr preferRelativeResize="0"/>
          <p:nvPr/>
        </p:nvPicPr>
        <p:blipFill rotWithShape="1">
          <a:blip r:embed="rId7">
            <a:alphaModFix/>
          </a:blip>
          <a:srcRect b="0" l="0" r="0" t="0"/>
          <a:stretch/>
        </p:blipFill>
        <p:spPr>
          <a:xfrm>
            <a:off x="8443575" y="4990411"/>
            <a:ext cx="2073870" cy="646379"/>
          </a:xfrm>
          <a:prstGeom prst="rect">
            <a:avLst/>
          </a:prstGeom>
          <a:noFill/>
          <a:ln>
            <a:noFill/>
          </a:ln>
        </p:spPr>
      </p:pic>
      <p:pic>
        <p:nvPicPr>
          <p:cNvPr id="467" name="Google Shape;467;p45"/>
          <p:cNvPicPr preferRelativeResize="0"/>
          <p:nvPr/>
        </p:nvPicPr>
        <p:blipFill>
          <a:blip r:embed="rId8">
            <a:alphaModFix/>
          </a:blip>
          <a:stretch>
            <a:fillRect/>
          </a:stretch>
        </p:blipFill>
        <p:spPr>
          <a:xfrm>
            <a:off x="8443578" y="1431576"/>
            <a:ext cx="2134804" cy="615900"/>
          </a:xfrm>
          <a:prstGeom prst="rect">
            <a:avLst/>
          </a:prstGeom>
          <a:noFill/>
          <a:ln>
            <a:noFill/>
          </a:ln>
        </p:spPr>
      </p:pic>
      <p:grpSp>
        <p:nvGrpSpPr>
          <p:cNvPr id="468" name="Google Shape;468;p45"/>
          <p:cNvGrpSpPr/>
          <p:nvPr/>
        </p:nvGrpSpPr>
        <p:grpSpPr>
          <a:xfrm>
            <a:off x="5152900" y="1431518"/>
            <a:ext cx="2538556" cy="616031"/>
            <a:chOff x="1066625" y="4952431"/>
            <a:chExt cx="2538556" cy="616031"/>
          </a:xfrm>
        </p:grpSpPr>
        <p:pic>
          <p:nvPicPr>
            <p:cNvPr id="469" name="Google Shape;469;p45"/>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470" name="Google Shape;470;p45"/>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471" name="Google Shape;471;p45"/>
          <p:cNvGrpSpPr/>
          <p:nvPr/>
        </p:nvGrpSpPr>
        <p:grpSpPr>
          <a:xfrm>
            <a:off x="5117461" y="3140275"/>
            <a:ext cx="2538556" cy="616031"/>
            <a:chOff x="1066625" y="4952431"/>
            <a:chExt cx="2538556" cy="616031"/>
          </a:xfrm>
        </p:grpSpPr>
        <p:pic>
          <p:nvPicPr>
            <p:cNvPr id="472" name="Google Shape;472;p45"/>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473" name="Google Shape;473;p45"/>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474" name="Google Shape;474;p45"/>
          <p:cNvGrpSpPr/>
          <p:nvPr/>
        </p:nvGrpSpPr>
        <p:grpSpPr>
          <a:xfrm>
            <a:off x="1408675" y="4223156"/>
            <a:ext cx="2538556" cy="616031"/>
            <a:chOff x="1066625" y="4952431"/>
            <a:chExt cx="2538556" cy="616031"/>
          </a:xfrm>
        </p:grpSpPr>
        <p:pic>
          <p:nvPicPr>
            <p:cNvPr id="475" name="Google Shape;475;p45"/>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476" name="Google Shape;476;p45"/>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477" name="Google Shape;477;p45"/>
          <p:cNvGrpSpPr/>
          <p:nvPr/>
        </p:nvGrpSpPr>
        <p:grpSpPr>
          <a:xfrm>
            <a:off x="5139025" y="4944581"/>
            <a:ext cx="2538556" cy="616031"/>
            <a:chOff x="1066625" y="4952431"/>
            <a:chExt cx="2538556" cy="616031"/>
          </a:xfrm>
        </p:grpSpPr>
        <p:pic>
          <p:nvPicPr>
            <p:cNvPr id="478" name="Google Shape;478;p45"/>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479" name="Google Shape;479;p45"/>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6"/>
          <p:cNvSpPr/>
          <p:nvPr/>
        </p:nvSpPr>
        <p:spPr>
          <a:xfrm>
            <a:off x="9955825" y="5258150"/>
            <a:ext cx="16611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Multi-omics</a:t>
            </a:r>
            <a:endParaRPr/>
          </a:p>
        </p:txBody>
      </p:sp>
      <p:pic>
        <p:nvPicPr>
          <p:cNvPr id="486" name="Google Shape;486;p46"/>
          <p:cNvPicPr preferRelativeResize="0"/>
          <p:nvPr/>
        </p:nvPicPr>
        <p:blipFill>
          <a:blip r:embed="rId3">
            <a:alphaModFix/>
          </a:blip>
          <a:stretch>
            <a:fillRect/>
          </a:stretch>
        </p:blipFill>
        <p:spPr>
          <a:xfrm>
            <a:off x="2212625" y="3644902"/>
            <a:ext cx="766011" cy="766000"/>
          </a:xfrm>
          <a:prstGeom prst="rect">
            <a:avLst/>
          </a:prstGeom>
          <a:noFill/>
          <a:ln>
            <a:noFill/>
          </a:ln>
        </p:spPr>
      </p:pic>
      <p:pic>
        <p:nvPicPr>
          <p:cNvPr id="487" name="Google Shape;487;p46"/>
          <p:cNvPicPr preferRelativeResize="0"/>
          <p:nvPr/>
        </p:nvPicPr>
        <p:blipFill>
          <a:blip r:embed="rId4">
            <a:alphaModFix/>
          </a:blip>
          <a:stretch>
            <a:fillRect/>
          </a:stretch>
        </p:blipFill>
        <p:spPr>
          <a:xfrm>
            <a:off x="4965944" y="1991027"/>
            <a:ext cx="766011" cy="766000"/>
          </a:xfrm>
          <a:prstGeom prst="rect">
            <a:avLst/>
          </a:prstGeom>
          <a:noFill/>
          <a:ln>
            <a:noFill/>
          </a:ln>
        </p:spPr>
      </p:pic>
      <p:pic>
        <p:nvPicPr>
          <p:cNvPr id="488" name="Google Shape;488;p46"/>
          <p:cNvPicPr preferRelativeResize="0"/>
          <p:nvPr/>
        </p:nvPicPr>
        <p:blipFill>
          <a:blip r:embed="rId5">
            <a:alphaModFix/>
          </a:blip>
          <a:stretch>
            <a:fillRect/>
          </a:stretch>
        </p:blipFill>
        <p:spPr>
          <a:xfrm>
            <a:off x="7677564" y="1991027"/>
            <a:ext cx="766011" cy="766000"/>
          </a:xfrm>
          <a:prstGeom prst="rect">
            <a:avLst/>
          </a:prstGeom>
          <a:noFill/>
          <a:ln>
            <a:noFill/>
          </a:ln>
        </p:spPr>
      </p:pic>
      <p:pic>
        <p:nvPicPr>
          <p:cNvPr id="489" name="Google Shape;489;p46"/>
          <p:cNvPicPr preferRelativeResize="0"/>
          <p:nvPr/>
        </p:nvPicPr>
        <p:blipFill>
          <a:blip r:embed="rId4">
            <a:alphaModFix/>
          </a:blip>
          <a:stretch>
            <a:fillRect/>
          </a:stretch>
        </p:blipFill>
        <p:spPr>
          <a:xfrm>
            <a:off x="4965944" y="3644902"/>
            <a:ext cx="766011" cy="766000"/>
          </a:xfrm>
          <a:prstGeom prst="rect">
            <a:avLst/>
          </a:prstGeom>
          <a:noFill/>
          <a:ln>
            <a:noFill/>
          </a:ln>
        </p:spPr>
      </p:pic>
      <p:pic>
        <p:nvPicPr>
          <p:cNvPr id="490" name="Google Shape;490;p46"/>
          <p:cNvPicPr preferRelativeResize="0"/>
          <p:nvPr/>
        </p:nvPicPr>
        <p:blipFill>
          <a:blip r:embed="rId4">
            <a:alphaModFix/>
          </a:blip>
          <a:stretch>
            <a:fillRect/>
          </a:stretch>
        </p:blipFill>
        <p:spPr>
          <a:xfrm>
            <a:off x="4965944" y="5496327"/>
            <a:ext cx="766011" cy="766000"/>
          </a:xfrm>
          <a:prstGeom prst="rect">
            <a:avLst/>
          </a:prstGeom>
          <a:noFill/>
          <a:ln>
            <a:noFill/>
          </a:ln>
        </p:spPr>
      </p:pic>
      <p:pic>
        <p:nvPicPr>
          <p:cNvPr id="491" name="Google Shape;491;p46"/>
          <p:cNvPicPr preferRelativeResize="0"/>
          <p:nvPr/>
        </p:nvPicPr>
        <p:blipFill>
          <a:blip r:embed="rId5">
            <a:alphaModFix/>
          </a:blip>
          <a:stretch>
            <a:fillRect/>
          </a:stretch>
        </p:blipFill>
        <p:spPr>
          <a:xfrm>
            <a:off x="7677564" y="3644902"/>
            <a:ext cx="766011" cy="766000"/>
          </a:xfrm>
          <a:prstGeom prst="rect">
            <a:avLst/>
          </a:prstGeom>
          <a:noFill/>
          <a:ln>
            <a:noFill/>
          </a:ln>
        </p:spPr>
      </p:pic>
      <p:pic>
        <p:nvPicPr>
          <p:cNvPr id="492" name="Google Shape;492;p46"/>
          <p:cNvPicPr preferRelativeResize="0"/>
          <p:nvPr/>
        </p:nvPicPr>
        <p:blipFill>
          <a:blip r:embed="rId5">
            <a:alphaModFix/>
          </a:blip>
          <a:stretch>
            <a:fillRect/>
          </a:stretch>
        </p:blipFill>
        <p:spPr>
          <a:xfrm>
            <a:off x="7677564" y="5492727"/>
            <a:ext cx="766011" cy="766000"/>
          </a:xfrm>
          <a:prstGeom prst="rect">
            <a:avLst/>
          </a:prstGeom>
          <a:noFill/>
          <a:ln>
            <a:noFill/>
          </a:ln>
        </p:spPr>
      </p:pic>
      <p:cxnSp>
        <p:nvCxnSpPr>
          <p:cNvPr id="493" name="Google Shape;493;p46"/>
          <p:cNvCxnSpPr>
            <a:endCxn id="487" idx="1"/>
          </p:cNvCxnSpPr>
          <p:nvPr/>
        </p:nvCxnSpPr>
        <p:spPr>
          <a:xfrm flipH="1" rot="10800000">
            <a:off x="2978744" y="2374027"/>
            <a:ext cx="1987200" cy="1653900"/>
          </a:xfrm>
          <a:prstGeom prst="straightConnector1">
            <a:avLst/>
          </a:prstGeom>
          <a:noFill/>
          <a:ln cap="flat" cmpd="sng" w="9525">
            <a:solidFill>
              <a:schemeClr val="dk2"/>
            </a:solidFill>
            <a:prstDash val="solid"/>
            <a:round/>
            <a:headEnd len="med" w="med" type="none"/>
            <a:tailEnd len="med" w="med" type="stealth"/>
          </a:ln>
        </p:spPr>
      </p:cxnSp>
      <p:cxnSp>
        <p:nvCxnSpPr>
          <p:cNvPr id="494" name="Google Shape;494;p46"/>
          <p:cNvCxnSpPr>
            <a:stCxn id="486" idx="3"/>
            <a:endCxn id="489" idx="1"/>
          </p:cNvCxnSpPr>
          <p:nvPr/>
        </p:nvCxnSpPr>
        <p:spPr>
          <a:xfrm>
            <a:off x="2978636" y="4027902"/>
            <a:ext cx="1987200" cy="0"/>
          </a:xfrm>
          <a:prstGeom prst="straightConnector1">
            <a:avLst/>
          </a:prstGeom>
          <a:noFill/>
          <a:ln cap="flat" cmpd="sng" w="9525">
            <a:solidFill>
              <a:schemeClr val="dk2"/>
            </a:solidFill>
            <a:prstDash val="solid"/>
            <a:round/>
            <a:headEnd len="med" w="med" type="none"/>
            <a:tailEnd len="med" w="med" type="stealth"/>
          </a:ln>
        </p:spPr>
      </p:cxnSp>
      <p:cxnSp>
        <p:nvCxnSpPr>
          <p:cNvPr id="495" name="Google Shape;495;p46"/>
          <p:cNvCxnSpPr>
            <a:stCxn id="486" idx="3"/>
            <a:endCxn id="490" idx="1"/>
          </p:cNvCxnSpPr>
          <p:nvPr/>
        </p:nvCxnSpPr>
        <p:spPr>
          <a:xfrm>
            <a:off x="2978636" y="4027902"/>
            <a:ext cx="1987200" cy="1851300"/>
          </a:xfrm>
          <a:prstGeom prst="straightConnector1">
            <a:avLst/>
          </a:prstGeom>
          <a:noFill/>
          <a:ln cap="flat" cmpd="sng" w="9525">
            <a:solidFill>
              <a:schemeClr val="dk2"/>
            </a:solidFill>
            <a:prstDash val="solid"/>
            <a:round/>
            <a:headEnd len="med" w="med" type="none"/>
            <a:tailEnd len="med" w="med" type="stealth"/>
          </a:ln>
        </p:spPr>
      </p:cxnSp>
      <p:cxnSp>
        <p:nvCxnSpPr>
          <p:cNvPr id="496" name="Google Shape;496;p46"/>
          <p:cNvCxnSpPr>
            <a:stCxn id="487" idx="3"/>
            <a:endCxn id="488" idx="1"/>
          </p:cNvCxnSpPr>
          <p:nvPr/>
        </p:nvCxnSpPr>
        <p:spPr>
          <a:xfrm>
            <a:off x="5731956" y="2374027"/>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497" name="Google Shape;497;p46"/>
          <p:cNvCxnSpPr>
            <a:stCxn id="489" idx="3"/>
            <a:endCxn id="491" idx="1"/>
          </p:cNvCxnSpPr>
          <p:nvPr/>
        </p:nvCxnSpPr>
        <p:spPr>
          <a:xfrm>
            <a:off x="5731956" y="4027902"/>
            <a:ext cx="1945500" cy="0"/>
          </a:xfrm>
          <a:prstGeom prst="straightConnector1">
            <a:avLst/>
          </a:prstGeom>
          <a:noFill/>
          <a:ln cap="flat" cmpd="sng" w="9525">
            <a:solidFill>
              <a:schemeClr val="dk2"/>
            </a:solidFill>
            <a:prstDash val="solid"/>
            <a:round/>
            <a:headEnd len="med" w="med" type="none"/>
            <a:tailEnd len="med" w="med" type="stealth"/>
          </a:ln>
        </p:spPr>
      </p:cxnSp>
      <p:cxnSp>
        <p:nvCxnSpPr>
          <p:cNvPr id="498" name="Google Shape;498;p46"/>
          <p:cNvCxnSpPr>
            <a:stCxn id="490" idx="3"/>
            <a:endCxn id="492" idx="1"/>
          </p:cNvCxnSpPr>
          <p:nvPr/>
        </p:nvCxnSpPr>
        <p:spPr>
          <a:xfrm flipH="1" rot="10800000">
            <a:off x="5731956" y="5875727"/>
            <a:ext cx="1945500" cy="3600"/>
          </a:xfrm>
          <a:prstGeom prst="straightConnector1">
            <a:avLst/>
          </a:prstGeom>
          <a:noFill/>
          <a:ln cap="flat" cmpd="sng" w="9525">
            <a:solidFill>
              <a:schemeClr val="dk2"/>
            </a:solidFill>
            <a:prstDash val="solid"/>
            <a:round/>
            <a:headEnd len="med" w="med" type="none"/>
            <a:tailEnd len="med" w="med" type="stealth"/>
          </a:ln>
        </p:spPr>
      </p:cxnSp>
      <p:pic>
        <p:nvPicPr>
          <p:cNvPr id="499" name="Google Shape;499;p46"/>
          <p:cNvPicPr preferRelativeResize="0"/>
          <p:nvPr/>
        </p:nvPicPr>
        <p:blipFill rotWithShape="1">
          <a:blip r:embed="rId6">
            <a:alphaModFix/>
          </a:blip>
          <a:srcRect b="0" l="0" r="0" t="0"/>
          <a:stretch/>
        </p:blipFill>
        <p:spPr>
          <a:xfrm>
            <a:off x="8443575" y="3254541"/>
            <a:ext cx="2915999" cy="456030"/>
          </a:xfrm>
          <a:prstGeom prst="rect">
            <a:avLst/>
          </a:prstGeom>
          <a:noFill/>
          <a:ln>
            <a:noFill/>
          </a:ln>
        </p:spPr>
      </p:pic>
      <p:pic>
        <p:nvPicPr>
          <p:cNvPr id="500" name="Google Shape;500;p46"/>
          <p:cNvPicPr preferRelativeResize="0"/>
          <p:nvPr/>
        </p:nvPicPr>
        <p:blipFill rotWithShape="1">
          <a:blip r:embed="rId7">
            <a:alphaModFix/>
          </a:blip>
          <a:srcRect b="0" l="0" r="0" t="0"/>
          <a:stretch/>
        </p:blipFill>
        <p:spPr>
          <a:xfrm>
            <a:off x="8443575" y="4990411"/>
            <a:ext cx="2073870" cy="646379"/>
          </a:xfrm>
          <a:prstGeom prst="rect">
            <a:avLst/>
          </a:prstGeom>
          <a:noFill/>
          <a:ln>
            <a:noFill/>
          </a:ln>
        </p:spPr>
      </p:pic>
      <p:pic>
        <p:nvPicPr>
          <p:cNvPr id="501" name="Google Shape;501;p46"/>
          <p:cNvPicPr preferRelativeResize="0"/>
          <p:nvPr/>
        </p:nvPicPr>
        <p:blipFill>
          <a:blip r:embed="rId8">
            <a:alphaModFix/>
          </a:blip>
          <a:stretch>
            <a:fillRect/>
          </a:stretch>
        </p:blipFill>
        <p:spPr>
          <a:xfrm>
            <a:off x="8443578" y="1431576"/>
            <a:ext cx="2134804" cy="615900"/>
          </a:xfrm>
          <a:prstGeom prst="rect">
            <a:avLst/>
          </a:prstGeom>
          <a:noFill/>
          <a:ln>
            <a:noFill/>
          </a:ln>
        </p:spPr>
      </p:pic>
      <p:grpSp>
        <p:nvGrpSpPr>
          <p:cNvPr id="502" name="Google Shape;502;p46"/>
          <p:cNvGrpSpPr/>
          <p:nvPr/>
        </p:nvGrpSpPr>
        <p:grpSpPr>
          <a:xfrm>
            <a:off x="1408675" y="4223156"/>
            <a:ext cx="2538556" cy="616031"/>
            <a:chOff x="1066625" y="4952431"/>
            <a:chExt cx="2538556" cy="616031"/>
          </a:xfrm>
        </p:grpSpPr>
        <p:pic>
          <p:nvPicPr>
            <p:cNvPr id="503" name="Google Shape;503;p46"/>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504" name="Google Shape;504;p46"/>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505" name="Google Shape;505;p46"/>
          <p:cNvGrpSpPr/>
          <p:nvPr/>
        </p:nvGrpSpPr>
        <p:grpSpPr>
          <a:xfrm>
            <a:off x="5152900" y="1431518"/>
            <a:ext cx="2538556" cy="616031"/>
            <a:chOff x="1066625" y="4952431"/>
            <a:chExt cx="2538556" cy="616031"/>
          </a:xfrm>
        </p:grpSpPr>
        <p:pic>
          <p:nvPicPr>
            <p:cNvPr id="506" name="Google Shape;506;p46"/>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507" name="Google Shape;507;p46"/>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508" name="Google Shape;508;p46"/>
          <p:cNvGrpSpPr/>
          <p:nvPr/>
        </p:nvGrpSpPr>
        <p:grpSpPr>
          <a:xfrm>
            <a:off x="5117461" y="3140275"/>
            <a:ext cx="2538556" cy="616031"/>
            <a:chOff x="1066625" y="4952431"/>
            <a:chExt cx="2538556" cy="616031"/>
          </a:xfrm>
        </p:grpSpPr>
        <p:pic>
          <p:nvPicPr>
            <p:cNvPr id="509" name="Google Shape;509;p46"/>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510" name="Google Shape;510;p46"/>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grpSp>
        <p:nvGrpSpPr>
          <p:cNvPr id="511" name="Google Shape;511;p46"/>
          <p:cNvGrpSpPr/>
          <p:nvPr/>
        </p:nvGrpSpPr>
        <p:grpSpPr>
          <a:xfrm>
            <a:off x="5139025" y="4944581"/>
            <a:ext cx="2538556" cy="616031"/>
            <a:chOff x="1066625" y="4952431"/>
            <a:chExt cx="2538556" cy="616031"/>
          </a:xfrm>
        </p:grpSpPr>
        <p:pic>
          <p:nvPicPr>
            <p:cNvPr id="512" name="Google Shape;512;p46"/>
            <p:cNvPicPr preferRelativeResize="0"/>
            <p:nvPr/>
          </p:nvPicPr>
          <p:blipFill>
            <a:blip r:embed="rId9">
              <a:alphaModFix/>
            </a:blip>
            <a:stretch>
              <a:fillRect/>
            </a:stretch>
          </p:blipFill>
          <p:spPr>
            <a:xfrm>
              <a:off x="1066625" y="4952431"/>
              <a:ext cx="532000" cy="532000"/>
            </a:xfrm>
            <a:prstGeom prst="rect">
              <a:avLst/>
            </a:prstGeom>
            <a:noFill/>
            <a:ln>
              <a:noFill/>
            </a:ln>
          </p:spPr>
        </p:pic>
        <p:sp>
          <p:nvSpPr>
            <p:cNvPr id="513" name="Google Shape;513;p46"/>
            <p:cNvSpPr txBox="1"/>
            <p:nvPr/>
          </p:nvSpPr>
          <p:spPr>
            <a:xfrm>
              <a:off x="1531281" y="5091462"/>
              <a:ext cx="207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BioSamples</a:t>
              </a:r>
              <a:endParaRPr b="1" sz="1900"/>
            </a:p>
          </p:txBody>
        </p:sp>
      </p:grpSp>
      <p:sp>
        <p:nvSpPr>
          <p:cNvPr id="514" name="Google Shape;514;p46"/>
          <p:cNvSpPr/>
          <p:nvPr/>
        </p:nvSpPr>
        <p:spPr>
          <a:xfrm>
            <a:off x="1243200" y="1365475"/>
            <a:ext cx="10383900" cy="5023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46"/>
          <p:cNvPicPr preferRelativeResize="0"/>
          <p:nvPr/>
        </p:nvPicPr>
        <p:blipFill>
          <a:blip r:embed="rId10">
            <a:alphaModFix/>
          </a:blip>
          <a:stretch>
            <a:fillRect/>
          </a:stretch>
        </p:blipFill>
        <p:spPr>
          <a:xfrm>
            <a:off x="1304341" y="6000882"/>
            <a:ext cx="2538549" cy="32725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7"/>
          <p:cNvSpPr txBox="1"/>
          <p:nvPr>
            <p:ph idx="1" type="body"/>
          </p:nvPr>
        </p:nvSpPr>
        <p:spPr>
          <a:xfrm>
            <a:off x="846125" y="1986325"/>
            <a:ext cx="6918900" cy="165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“The European Genome-phenome Archive (EGA) is a service for permanent archiving and sharing of personally identifiable genetic, phenotypic, and clinical data generated for the purposes of biomedical research projects or in the context of research-focused healthcare systems.”</a:t>
            </a:r>
            <a:endParaRPr/>
          </a:p>
        </p:txBody>
      </p:sp>
      <p:sp>
        <p:nvSpPr>
          <p:cNvPr id="521" name="Google Shape;521;p47"/>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What about human sensitive data?</a:t>
            </a:r>
            <a:endParaRPr/>
          </a:p>
        </p:txBody>
      </p:sp>
      <p:pic>
        <p:nvPicPr>
          <p:cNvPr id="522" name="Google Shape;522;p47"/>
          <p:cNvPicPr preferRelativeResize="0"/>
          <p:nvPr/>
        </p:nvPicPr>
        <p:blipFill>
          <a:blip r:embed="rId3">
            <a:alphaModFix/>
          </a:blip>
          <a:stretch>
            <a:fillRect/>
          </a:stretch>
        </p:blipFill>
        <p:spPr>
          <a:xfrm>
            <a:off x="8295725" y="1971450"/>
            <a:ext cx="3326525" cy="1060674"/>
          </a:xfrm>
          <a:prstGeom prst="rect">
            <a:avLst/>
          </a:prstGeom>
          <a:noFill/>
          <a:ln>
            <a:noFill/>
          </a:ln>
        </p:spPr>
      </p:pic>
      <p:sp>
        <p:nvSpPr>
          <p:cNvPr id="523" name="Google Shape;523;p47"/>
          <p:cNvSpPr txBox="1"/>
          <p:nvPr/>
        </p:nvSpPr>
        <p:spPr>
          <a:xfrm>
            <a:off x="6532850" y="2877513"/>
            <a:ext cx="5259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https://ega-archive.org/</a:t>
            </a:r>
            <a:endParaRPr sz="1000">
              <a:latin typeface="Montserrat"/>
              <a:ea typeface="Montserrat"/>
              <a:cs typeface="Montserrat"/>
              <a:sym typeface="Montserrat"/>
            </a:endParaRPr>
          </a:p>
        </p:txBody>
      </p:sp>
      <p:sp>
        <p:nvSpPr>
          <p:cNvPr id="524" name="Google Shape;524;p47"/>
          <p:cNvSpPr txBox="1"/>
          <p:nvPr>
            <p:ph idx="1" type="body"/>
          </p:nvPr>
        </p:nvSpPr>
        <p:spPr>
          <a:xfrm>
            <a:off x="2636550" y="3799725"/>
            <a:ext cx="7421100" cy="16515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Central metadata access</a:t>
            </a:r>
            <a:endParaRPr/>
          </a:p>
          <a:p>
            <a:pPr indent="-317500" lvl="0" marL="457200" marR="0" rtl="0" algn="l">
              <a:lnSpc>
                <a:spcPct val="100000"/>
              </a:lnSpc>
              <a:spcBef>
                <a:spcPts val="1000"/>
              </a:spcBef>
              <a:spcAft>
                <a:spcPts val="0"/>
              </a:spcAft>
              <a:buSzPts val="1400"/>
              <a:buChar char="●"/>
            </a:pPr>
            <a:r>
              <a:rPr lang="en-US"/>
              <a:t>Secure storage of sensitive data</a:t>
            </a:r>
            <a:endParaRPr/>
          </a:p>
          <a:p>
            <a:pPr indent="-317500" lvl="0" marL="457200" marR="0" rtl="0" algn="l">
              <a:lnSpc>
                <a:spcPct val="100000"/>
              </a:lnSpc>
              <a:spcBef>
                <a:spcPts val="1000"/>
              </a:spcBef>
              <a:spcAft>
                <a:spcPts val="0"/>
              </a:spcAft>
              <a:buSzPts val="1400"/>
              <a:buChar char="●"/>
            </a:pPr>
            <a:r>
              <a:rPr lang="en-US"/>
              <a:t>Data access defined, including Data Access Committees (DAC)</a:t>
            </a:r>
            <a:endParaRPr/>
          </a:p>
          <a:p>
            <a:pPr indent="-317500" lvl="0" marL="457200" marR="0" rtl="0" algn="l">
              <a:lnSpc>
                <a:spcPct val="100000"/>
              </a:lnSpc>
              <a:spcBef>
                <a:spcPts val="1000"/>
              </a:spcBef>
              <a:spcAft>
                <a:spcPts val="1000"/>
              </a:spcAft>
              <a:buSzPts val="1400"/>
              <a:buChar char="●"/>
            </a:pPr>
            <a:r>
              <a:rPr lang="en-US"/>
              <a:t>Different datasets may have different DACs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8"/>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Access types</a:t>
            </a:r>
            <a:endParaRPr/>
          </a:p>
        </p:txBody>
      </p:sp>
      <p:sp>
        <p:nvSpPr>
          <p:cNvPr id="530" name="Google Shape;530;p48"/>
          <p:cNvSpPr txBox="1"/>
          <p:nvPr/>
        </p:nvSpPr>
        <p:spPr>
          <a:xfrm>
            <a:off x="3632189" y="6487440"/>
            <a:ext cx="8528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Modified from https://rdmkit.elixir-europe.org/human_data#sharing-and-reusing-of-human-data</a:t>
            </a:r>
            <a:endParaRPr sz="1000">
              <a:latin typeface="Montserrat"/>
              <a:ea typeface="Montserrat"/>
              <a:cs typeface="Montserrat"/>
              <a:sym typeface="Montserrat"/>
            </a:endParaRPr>
          </a:p>
        </p:txBody>
      </p:sp>
      <p:sp>
        <p:nvSpPr>
          <p:cNvPr id="531" name="Google Shape;531;p48"/>
          <p:cNvSpPr txBox="1"/>
          <p:nvPr>
            <p:ph idx="1" type="body"/>
          </p:nvPr>
        </p:nvSpPr>
        <p:spPr>
          <a:xfrm>
            <a:off x="1255275" y="1605325"/>
            <a:ext cx="10293300" cy="4117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b="1" lang="en-US"/>
              <a:t>Open access:</a:t>
            </a:r>
            <a:r>
              <a:rPr lang="en-US"/>
              <a:t> Data is shared publicly. Open-access is a </a:t>
            </a:r>
            <a:r>
              <a:rPr b="1" lang="en-US" u="sng">
                <a:solidFill>
                  <a:srgbClr val="666666"/>
                </a:solidFill>
              </a:rPr>
              <a:t>rarely used</a:t>
            </a:r>
            <a:r>
              <a:rPr lang="en-US" u="sng"/>
              <a:t> </a:t>
            </a:r>
            <a:r>
              <a:rPr lang="en-US"/>
              <a:t>access mode for the sharing of human data. To use open-access researchers need to </a:t>
            </a:r>
            <a:r>
              <a:rPr b="1" lang="en-US" u="sng">
                <a:solidFill>
                  <a:srgbClr val="666666"/>
                </a:solidFill>
              </a:rPr>
              <a:t>ensure</a:t>
            </a:r>
            <a:r>
              <a:rPr lang="en-US" u="sng"/>
              <a:t> </a:t>
            </a:r>
            <a:r>
              <a:rPr lang="en-US"/>
              <a:t>that the </a:t>
            </a:r>
            <a:r>
              <a:rPr b="1" lang="en-US" u="sng">
                <a:solidFill>
                  <a:srgbClr val="666666"/>
                </a:solidFill>
              </a:rPr>
              <a:t>data</a:t>
            </a:r>
            <a:r>
              <a:rPr lang="en-US" u="sng"/>
              <a:t> </a:t>
            </a:r>
            <a:r>
              <a:rPr lang="en-US"/>
              <a:t>needs </a:t>
            </a:r>
            <a:r>
              <a:rPr lang="en-US" u="sng"/>
              <a:t>is </a:t>
            </a:r>
            <a:r>
              <a:rPr b="1" lang="en-US" u="sng">
                <a:solidFill>
                  <a:srgbClr val="666666"/>
                </a:solidFill>
              </a:rPr>
              <a:t>anonymised</a:t>
            </a:r>
            <a:r>
              <a:rPr lang="en-US" u="sng"/>
              <a:t>,</a:t>
            </a:r>
            <a:r>
              <a:rPr lang="en-US"/>
              <a:t> which is difficult in practice.</a:t>
            </a:r>
            <a:endParaRPr/>
          </a:p>
          <a:p>
            <a:pPr indent="0" lvl="0" marL="457200" marR="0" rtl="0" algn="l">
              <a:lnSpc>
                <a:spcPct val="100000"/>
              </a:lnSpc>
              <a:spcBef>
                <a:spcPts val="1000"/>
              </a:spcBef>
              <a:spcAft>
                <a:spcPts val="0"/>
              </a:spcAft>
              <a:buNone/>
            </a:pPr>
            <a:r>
              <a:t/>
            </a:r>
            <a:endParaRPr/>
          </a:p>
          <a:p>
            <a:pPr indent="-317500" lvl="0" marL="457200" marR="0" rtl="0" algn="l">
              <a:lnSpc>
                <a:spcPct val="100000"/>
              </a:lnSpc>
              <a:spcBef>
                <a:spcPts val="1000"/>
              </a:spcBef>
              <a:spcAft>
                <a:spcPts val="0"/>
              </a:spcAft>
              <a:buSzPts val="1400"/>
              <a:buChar char="●"/>
            </a:pPr>
            <a:r>
              <a:rPr b="1" lang="en-US"/>
              <a:t>Registered access:</a:t>
            </a:r>
            <a:r>
              <a:rPr lang="en-US"/>
              <a:t> Data is shared with researchers, who have been vouched for by their institution and who </a:t>
            </a:r>
            <a:r>
              <a:rPr b="1" lang="en-US" u="sng">
                <a:solidFill>
                  <a:srgbClr val="666666"/>
                </a:solidFill>
              </a:rPr>
              <a:t>agree</a:t>
            </a:r>
            <a:r>
              <a:rPr lang="en-US" u="sng"/>
              <a:t> </a:t>
            </a:r>
            <a:r>
              <a:rPr lang="en-US"/>
              <a:t>to abide by </a:t>
            </a:r>
            <a:r>
              <a:rPr b="1" lang="en-US" u="sng">
                <a:solidFill>
                  <a:srgbClr val="666666"/>
                </a:solidFill>
              </a:rPr>
              <a:t>data usage policies</a:t>
            </a:r>
            <a:r>
              <a:rPr lang="en-US"/>
              <a:t>. Datasets that are shared via registered-access would typically have no restrictions besides the condition that data is to be used for research.</a:t>
            </a:r>
            <a:endParaRPr/>
          </a:p>
          <a:p>
            <a:pPr indent="0" lvl="0" marL="457200" marR="0" rtl="0" algn="l">
              <a:lnSpc>
                <a:spcPct val="100000"/>
              </a:lnSpc>
              <a:spcBef>
                <a:spcPts val="1000"/>
              </a:spcBef>
              <a:spcAft>
                <a:spcPts val="0"/>
              </a:spcAft>
              <a:buNone/>
            </a:pPr>
            <a:r>
              <a:t/>
            </a:r>
            <a:endParaRPr/>
          </a:p>
          <a:p>
            <a:pPr indent="-317500" lvl="0" marL="457200" marR="0" rtl="0" algn="l">
              <a:lnSpc>
                <a:spcPct val="100000"/>
              </a:lnSpc>
              <a:spcBef>
                <a:spcPts val="1000"/>
              </a:spcBef>
              <a:spcAft>
                <a:spcPts val="1000"/>
              </a:spcAft>
              <a:buSzPts val="1400"/>
              <a:buChar char="●"/>
            </a:pPr>
            <a:r>
              <a:rPr b="1" lang="en-US"/>
              <a:t>Controlled access:</a:t>
            </a:r>
            <a:r>
              <a:rPr lang="en-US"/>
              <a:t> Access is </a:t>
            </a:r>
            <a:r>
              <a:rPr b="1" lang="en-US" u="sng">
                <a:solidFill>
                  <a:srgbClr val="666666"/>
                </a:solidFill>
              </a:rPr>
              <a:t>reviewed</a:t>
            </a:r>
            <a:r>
              <a:rPr lang="en-US" u="sng"/>
              <a:t> </a:t>
            </a:r>
            <a:r>
              <a:rPr lang="en-US"/>
              <a:t>and </a:t>
            </a:r>
            <a:r>
              <a:rPr b="1" lang="en-US" u="sng">
                <a:solidFill>
                  <a:srgbClr val="666666"/>
                </a:solidFill>
              </a:rPr>
              <a:t>approved</a:t>
            </a:r>
            <a:r>
              <a:rPr lang="en-US" u="sng"/>
              <a:t> </a:t>
            </a:r>
            <a:r>
              <a:rPr lang="en-US"/>
              <a:t>by a data access </a:t>
            </a:r>
            <a:r>
              <a:rPr b="1" lang="en-US" u="sng">
                <a:solidFill>
                  <a:srgbClr val="666666"/>
                </a:solidFill>
              </a:rPr>
              <a:t>committee</a:t>
            </a:r>
            <a:r>
              <a:rPr lang="en-US" u="sng"/>
              <a:t> </a:t>
            </a:r>
            <a:r>
              <a:rPr lang="en-US"/>
              <a:t>(DAC). Typically researchers who were involved in the primary collection of data will form the DAC. There can be a</a:t>
            </a:r>
            <a:r>
              <a:rPr b="1" lang="en-US" u="sng">
                <a:solidFill>
                  <a:srgbClr val="666666"/>
                </a:solidFill>
              </a:rPr>
              <a:t> multitude of usage condition</a:t>
            </a:r>
            <a:r>
              <a:rPr lang="en-US" u="sng"/>
              <a:t>s</a:t>
            </a:r>
            <a:r>
              <a:rPr lang="en-US"/>
              <a:t>, including allowed research topics, geographical regions, and recipients e.g. non-profit organisations.</a:t>
            </a:r>
            <a:endParaRPr/>
          </a:p>
        </p:txBody>
      </p:sp>
      <p:pic>
        <p:nvPicPr>
          <p:cNvPr id="532" name="Google Shape;532;p48"/>
          <p:cNvPicPr preferRelativeResize="0"/>
          <p:nvPr/>
        </p:nvPicPr>
        <p:blipFill>
          <a:blip r:embed="rId3">
            <a:alphaModFix/>
          </a:blip>
          <a:stretch>
            <a:fillRect/>
          </a:stretch>
        </p:blipFill>
        <p:spPr>
          <a:xfrm>
            <a:off x="365300" y="1345301"/>
            <a:ext cx="829475" cy="829496"/>
          </a:xfrm>
          <a:prstGeom prst="rect">
            <a:avLst/>
          </a:prstGeom>
          <a:noFill/>
          <a:ln>
            <a:noFill/>
          </a:ln>
        </p:spPr>
      </p:pic>
      <p:pic>
        <p:nvPicPr>
          <p:cNvPr id="533" name="Google Shape;533;p48"/>
          <p:cNvPicPr preferRelativeResize="0"/>
          <p:nvPr/>
        </p:nvPicPr>
        <p:blipFill>
          <a:blip r:embed="rId4">
            <a:alphaModFix/>
          </a:blip>
          <a:stretch>
            <a:fillRect/>
          </a:stretch>
        </p:blipFill>
        <p:spPr>
          <a:xfrm>
            <a:off x="365300" y="4561505"/>
            <a:ext cx="829475" cy="829496"/>
          </a:xfrm>
          <a:prstGeom prst="rect">
            <a:avLst/>
          </a:prstGeom>
          <a:noFill/>
          <a:ln>
            <a:noFill/>
          </a:ln>
        </p:spPr>
      </p:pic>
      <p:sp>
        <p:nvSpPr>
          <p:cNvPr id="534" name="Google Shape;534;p48"/>
          <p:cNvSpPr/>
          <p:nvPr/>
        </p:nvSpPr>
        <p:spPr>
          <a:xfrm>
            <a:off x="614824" y="2261575"/>
            <a:ext cx="314100" cy="2167200"/>
          </a:xfrm>
          <a:prstGeom prst="downArrow">
            <a:avLst>
              <a:gd fmla="val 50000" name="adj1"/>
              <a:gd fmla="val 50000" name="adj2"/>
            </a:avLst>
          </a:prstGeom>
          <a:solidFill>
            <a:srgbClr val="447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9"/>
          <p:cNvSpPr/>
          <p:nvPr/>
        </p:nvSpPr>
        <p:spPr>
          <a:xfrm>
            <a:off x="9650125" y="5523075"/>
            <a:ext cx="2174700" cy="84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Submitting data to the EGA</a:t>
            </a:r>
            <a:endParaRPr/>
          </a:p>
        </p:txBody>
      </p:sp>
      <p:sp>
        <p:nvSpPr>
          <p:cNvPr id="541" name="Google Shape;541;p49"/>
          <p:cNvSpPr txBox="1"/>
          <p:nvPr/>
        </p:nvSpPr>
        <p:spPr>
          <a:xfrm>
            <a:off x="865285" y="6509111"/>
            <a:ext cx="5259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https://ega-archive.org/submission/quickguide</a:t>
            </a:r>
            <a:endParaRPr sz="1000">
              <a:latin typeface="Montserrat"/>
              <a:ea typeface="Montserrat"/>
              <a:cs typeface="Montserrat"/>
              <a:sym typeface="Montserrat"/>
            </a:endParaRPr>
          </a:p>
        </p:txBody>
      </p:sp>
      <p:pic>
        <p:nvPicPr>
          <p:cNvPr id="542" name="Google Shape;542;p49"/>
          <p:cNvPicPr preferRelativeResize="0"/>
          <p:nvPr/>
        </p:nvPicPr>
        <p:blipFill>
          <a:blip r:embed="rId3">
            <a:alphaModFix/>
          </a:blip>
          <a:stretch>
            <a:fillRect/>
          </a:stretch>
        </p:blipFill>
        <p:spPr>
          <a:xfrm>
            <a:off x="731425" y="1344575"/>
            <a:ext cx="5331098" cy="5215500"/>
          </a:xfrm>
          <a:prstGeom prst="rect">
            <a:avLst/>
          </a:prstGeom>
          <a:noFill/>
          <a:ln>
            <a:noFill/>
          </a:ln>
          <a:effectLst>
            <a:outerShdw blurRad="57150" rotWithShape="0" algn="bl" dir="5400000" dist="19050">
              <a:srgbClr val="000000">
                <a:alpha val="50000"/>
              </a:srgbClr>
            </a:outerShdw>
          </a:effectLst>
        </p:spPr>
      </p:pic>
      <p:sp>
        <p:nvSpPr>
          <p:cNvPr id="543" name="Google Shape;543;p49"/>
          <p:cNvSpPr/>
          <p:nvPr/>
        </p:nvSpPr>
        <p:spPr>
          <a:xfrm>
            <a:off x="305695" y="1746546"/>
            <a:ext cx="448500" cy="244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9"/>
          <p:cNvSpPr txBox="1"/>
          <p:nvPr/>
        </p:nvSpPr>
        <p:spPr>
          <a:xfrm>
            <a:off x="6604225" y="5498500"/>
            <a:ext cx="5259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https://ega-archive.org/submission</a:t>
            </a:r>
            <a:endParaRPr sz="1000">
              <a:latin typeface="Montserrat"/>
              <a:ea typeface="Montserrat"/>
              <a:cs typeface="Montserrat"/>
              <a:sym typeface="Montserrat"/>
            </a:endParaRPr>
          </a:p>
        </p:txBody>
      </p:sp>
      <p:pic>
        <p:nvPicPr>
          <p:cNvPr id="545" name="Google Shape;545;p49"/>
          <p:cNvPicPr preferRelativeResize="0"/>
          <p:nvPr/>
        </p:nvPicPr>
        <p:blipFill>
          <a:blip r:embed="rId4">
            <a:alphaModFix/>
          </a:blip>
          <a:stretch>
            <a:fillRect/>
          </a:stretch>
        </p:blipFill>
        <p:spPr>
          <a:xfrm>
            <a:off x="6623098" y="1337879"/>
            <a:ext cx="5201743" cy="4182231"/>
          </a:xfrm>
          <a:prstGeom prst="rect">
            <a:avLst/>
          </a:prstGeom>
          <a:noFill/>
          <a:ln>
            <a:noFill/>
          </a:ln>
          <a:effectLst>
            <a:outerShdw blurRad="57150" rotWithShape="0" algn="bl" dir="5400000" dist="19050">
              <a:srgbClr val="000000">
                <a:alpha val="50000"/>
              </a:srgbClr>
            </a:outerShdw>
          </a:effectLst>
        </p:spPr>
      </p:pic>
      <p:sp>
        <p:nvSpPr>
          <p:cNvPr id="546" name="Google Shape;546;p49"/>
          <p:cNvSpPr txBox="1"/>
          <p:nvPr>
            <p:ph idx="1" type="body"/>
          </p:nvPr>
        </p:nvSpPr>
        <p:spPr>
          <a:xfrm>
            <a:off x="6450400" y="6079600"/>
            <a:ext cx="5607300" cy="50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US"/>
              <a:t>What if the data cannot leave my country?</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idx="1" type="body"/>
          </p:nvPr>
        </p:nvSpPr>
        <p:spPr>
          <a:xfrm>
            <a:off x="846049" y="1986325"/>
            <a:ext cx="110073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lang="en-US"/>
              <a:t>What is written in the DMP?</a:t>
            </a:r>
            <a:endParaRPr/>
          </a:p>
        </p:txBody>
      </p:sp>
      <p:sp>
        <p:nvSpPr>
          <p:cNvPr id="88" name="Google Shape;88;p14"/>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(somewhat) simple start</a:t>
            </a:r>
            <a:endParaRPr/>
          </a:p>
        </p:txBody>
      </p:sp>
      <p:sp>
        <p:nvSpPr>
          <p:cNvPr id="89" name="Google Shape;89;p14"/>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90" name="Google Shape;90;p14"/>
          <p:cNvPicPr preferRelativeResize="0"/>
          <p:nvPr/>
        </p:nvPicPr>
        <p:blipFill>
          <a:blip r:embed="rId3">
            <a:alphaModFix/>
          </a:blip>
          <a:stretch>
            <a:fillRect/>
          </a:stretch>
        </p:blipFill>
        <p:spPr>
          <a:xfrm>
            <a:off x="904424" y="1381026"/>
            <a:ext cx="542975" cy="542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0"/>
          <p:cNvSpPr txBox="1"/>
          <p:nvPr>
            <p:ph idx="1" type="body"/>
          </p:nvPr>
        </p:nvSpPr>
        <p:spPr>
          <a:xfrm>
            <a:off x="4935026" y="1986325"/>
            <a:ext cx="6918900" cy="321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“Federated EGA strives to support the discovery of and secure access to human data globally, while respecting national data protection regulations, with the goal of accelerating disease research and understanding and improving human health.”</a:t>
            </a:r>
            <a:endParaRPr/>
          </a:p>
        </p:txBody>
      </p:sp>
      <p:sp>
        <p:nvSpPr>
          <p:cNvPr id="552" name="Google Shape;552;p50"/>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Federated EGA</a:t>
            </a:r>
            <a:endParaRPr/>
          </a:p>
        </p:txBody>
      </p:sp>
      <p:sp>
        <p:nvSpPr>
          <p:cNvPr id="553" name="Google Shape;553;p50"/>
          <p:cNvSpPr txBox="1"/>
          <p:nvPr/>
        </p:nvSpPr>
        <p:spPr>
          <a:xfrm>
            <a:off x="1011450" y="3172600"/>
            <a:ext cx="2610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https://ega-archive.org/federated</a:t>
            </a:r>
            <a:endParaRPr sz="1000">
              <a:latin typeface="Montserrat"/>
              <a:ea typeface="Montserrat"/>
              <a:cs typeface="Montserrat"/>
              <a:sym typeface="Montserrat"/>
            </a:endParaRPr>
          </a:p>
        </p:txBody>
      </p:sp>
      <p:pic>
        <p:nvPicPr>
          <p:cNvPr id="554" name="Google Shape;554;p50"/>
          <p:cNvPicPr preferRelativeResize="0"/>
          <p:nvPr/>
        </p:nvPicPr>
        <p:blipFill>
          <a:blip r:embed="rId3">
            <a:alphaModFix/>
          </a:blip>
          <a:stretch>
            <a:fillRect/>
          </a:stretch>
        </p:blipFill>
        <p:spPr>
          <a:xfrm>
            <a:off x="846150" y="1960475"/>
            <a:ext cx="2775900" cy="1213775"/>
          </a:xfrm>
          <a:prstGeom prst="rect">
            <a:avLst/>
          </a:prstGeom>
          <a:noFill/>
          <a:ln>
            <a:noFill/>
          </a:ln>
        </p:spPr>
      </p:pic>
      <p:sp>
        <p:nvSpPr>
          <p:cNvPr id="555" name="Google Shape;555;p50"/>
          <p:cNvSpPr txBox="1"/>
          <p:nvPr>
            <p:ph idx="1" type="body"/>
          </p:nvPr>
        </p:nvSpPr>
        <p:spPr>
          <a:xfrm>
            <a:off x="3516600" y="4028325"/>
            <a:ext cx="5158800" cy="16515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Launched in September 2022</a:t>
            </a:r>
            <a:endParaRPr/>
          </a:p>
          <a:p>
            <a:pPr indent="-317500" lvl="0" marL="457200" marR="0" rtl="0" algn="l">
              <a:lnSpc>
                <a:spcPct val="100000"/>
              </a:lnSpc>
              <a:spcBef>
                <a:spcPts val="1000"/>
              </a:spcBef>
              <a:spcAft>
                <a:spcPts val="0"/>
              </a:spcAft>
              <a:buSzPts val="1400"/>
              <a:buChar char="●"/>
            </a:pPr>
            <a:r>
              <a:rPr lang="en-US"/>
              <a:t>Data does not leave the Local EGA</a:t>
            </a:r>
            <a:endParaRPr/>
          </a:p>
          <a:p>
            <a:pPr indent="-317500" lvl="0" marL="457200" marR="0" rtl="0" algn="l">
              <a:lnSpc>
                <a:spcPct val="100000"/>
              </a:lnSpc>
              <a:spcBef>
                <a:spcPts val="1000"/>
              </a:spcBef>
              <a:spcAft>
                <a:spcPts val="1000"/>
              </a:spcAft>
              <a:buSzPts val="1400"/>
              <a:buChar char="●"/>
            </a:pPr>
            <a:r>
              <a:rPr lang="en-US"/>
              <a:t>Dataset discovery through the Central EGA</a:t>
            </a:r>
            <a:endParaRPr/>
          </a:p>
        </p:txBody>
      </p:sp>
      <p:sp>
        <p:nvSpPr>
          <p:cNvPr id="556" name="Google Shape;556;p50"/>
          <p:cNvSpPr txBox="1"/>
          <p:nvPr/>
        </p:nvSpPr>
        <p:spPr>
          <a:xfrm>
            <a:off x="7627125" y="2988730"/>
            <a:ext cx="38865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https://doi.org/10.7490/f1000research.1118988.1</a:t>
            </a:r>
            <a:endParaRPr sz="1000">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51"/>
          <p:cNvPicPr preferRelativeResize="0"/>
          <p:nvPr/>
        </p:nvPicPr>
        <p:blipFill rotWithShape="1">
          <a:blip r:embed="rId3">
            <a:alphaModFix/>
          </a:blip>
          <a:srcRect b="0" l="22087" r="26040" t="10905"/>
          <a:stretch/>
        </p:blipFill>
        <p:spPr>
          <a:xfrm>
            <a:off x="7061800" y="414675"/>
            <a:ext cx="4971699" cy="5941701"/>
          </a:xfrm>
          <a:prstGeom prst="rect">
            <a:avLst/>
          </a:prstGeom>
          <a:noFill/>
          <a:ln>
            <a:noFill/>
          </a:ln>
        </p:spPr>
      </p:pic>
      <p:sp>
        <p:nvSpPr>
          <p:cNvPr id="562" name="Google Shape;562;p51"/>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Federated EGA</a:t>
            </a:r>
            <a:endParaRPr/>
          </a:p>
        </p:txBody>
      </p:sp>
      <p:sp>
        <p:nvSpPr>
          <p:cNvPr id="563" name="Google Shape;563;p51"/>
          <p:cNvSpPr txBox="1"/>
          <p:nvPr/>
        </p:nvSpPr>
        <p:spPr>
          <a:xfrm>
            <a:off x="6681900" y="6290700"/>
            <a:ext cx="5510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Modified from https://doi.org/10.7490/f1000research.1119478.1</a:t>
            </a:r>
            <a:endParaRPr sz="1000">
              <a:latin typeface="Montserrat"/>
              <a:ea typeface="Montserrat"/>
              <a:cs typeface="Montserrat"/>
              <a:sym typeface="Montserrat"/>
            </a:endParaRPr>
          </a:p>
        </p:txBody>
      </p:sp>
      <p:sp>
        <p:nvSpPr>
          <p:cNvPr id="564" name="Google Shape;564;p51"/>
          <p:cNvSpPr/>
          <p:nvPr/>
        </p:nvSpPr>
        <p:spPr>
          <a:xfrm>
            <a:off x="7061797" y="563431"/>
            <a:ext cx="1458900" cy="177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65" name="Google Shape;565;p51"/>
          <p:cNvPicPr preferRelativeResize="0"/>
          <p:nvPr/>
        </p:nvPicPr>
        <p:blipFill rotWithShape="1">
          <a:blip r:embed="rId4">
            <a:alphaModFix/>
          </a:blip>
          <a:srcRect b="0" l="0" r="72694" t="0"/>
          <a:stretch/>
        </p:blipFill>
        <p:spPr>
          <a:xfrm>
            <a:off x="7742014" y="5309570"/>
            <a:ext cx="266977" cy="311757"/>
          </a:xfrm>
          <a:prstGeom prst="rect">
            <a:avLst/>
          </a:prstGeom>
          <a:noFill/>
          <a:ln>
            <a:noFill/>
          </a:ln>
        </p:spPr>
      </p:pic>
      <p:pic>
        <p:nvPicPr>
          <p:cNvPr id="566" name="Google Shape;566;p51"/>
          <p:cNvPicPr preferRelativeResize="0"/>
          <p:nvPr/>
        </p:nvPicPr>
        <p:blipFill rotWithShape="1">
          <a:blip r:embed="rId4">
            <a:alphaModFix/>
          </a:blip>
          <a:srcRect b="0" l="0" r="72694" t="0"/>
          <a:stretch/>
        </p:blipFill>
        <p:spPr>
          <a:xfrm>
            <a:off x="9395167" y="2185865"/>
            <a:ext cx="266977" cy="311757"/>
          </a:xfrm>
          <a:prstGeom prst="rect">
            <a:avLst/>
          </a:prstGeom>
          <a:noFill/>
          <a:ln>
            <a:noFill/>
          </a:ln>
        </p:spPr>
      </p:pic>
      <p:pic>
        <p:nvPicPr>
          <p:cNvPr id="567" name="Google Shape;567;p51"/>
          <p:cNvPicPr preferRelativeResize="0"/>
          <p:nvPr/>
        </p:nvPicPr>
        <p:blipFill rotWithShape="1">
          <a:blip r:embed="rId4">
            <a:alphaModFix/>
          </a:blip>
          <a:srcRect b="0" l="0" r="72694" t="0"/>
          <a:stretch/>
        </p:blipFill>
        <p:spPr>
          <a:xfrm>
            <a:off x="9517606" y="3679698"/>
            <a:ext cx="266977" cy="311757"/>
          </a:xfrm>
          <a:prstGeom prst="rect">
            <a:avLst/>
          </a:prstGeom>
          <a:noFill/>
          <a:ln>
            <a:noFill/>
          </a:ln>
        </p:spPr>
      </p:pic>
      <p:pic>
        <p:nvPicPr>
          <p:cNvPr id="568" name="Google Shape;568;p51"/>
          <p:cNvPicPr preferRelativeResize="0"/>
          <p:nvPr/>
        </p:nvPicPr>
        <p:blipFill rotWithShape="1">
          <a:blip r:embed="rId4">
            <a:alphaModFix/>
          </a:blip>
          <a:srcRect b="0" l="0" r="72694" t="0"/>
          <a:stretch/>
        </p:blipFill>
        <p:spPr>
          <a:xfrm>
            <a:off x="9833507" y="2539840"/>
            <a:ext cx="266977" cy="311757"/>
          </a:xfrm>
          <a:prstGeom prst="rect">
            <a:avLst/>
          </a:prstGeom>
          <a:noFill/>
          <a:ln>
            <a:noFill/>
          </a:ln>
        </p:spPr>
      </p:pic>
      <p:grpSp>
        <p:nvGrpSpPr>
          <p:cNvPr id="569" name="Google Shape;569;p51"/>
          <p:cNvGrpSpPr/>
          <p:nvPr/>
        </p:nvGrpSpPr>
        <p:grpSpPr>
          <a:xfrm>
            <a:off x="8402165" y="5064576"/>
            <a:ext cx="404585" cy="404585"/>
            <a:chOff x="1129100" y="1557725"/>
            <a:chExt cx="388800" cy="388800"/>
          </a:xfrm>
        </p:grpSpPr>
        <p:sp>
          <p:nvSpPr>
            <p:cNvPr id="570" name="Google Shape;570;p51"/>
            <p:cNvSpPr/>
            <p:nvPr/>
          </p:nvSpPr>
          <p:spPr>
            <a:xfrm>
              <a:off x="1129100" y="1557725"/>
              <a:ext cx="388800" cy="388800"/>
            </a:xfrm>
            <a:prstGeom prst="ellipse">
              <a:avLst/>
            </a:prstGeom>
            <a:solidFill>
              <a:srgbClr val="FFFFFF"/>
            </a:solidFill>
            <a:ln cap="flat" cmpd="sng" w="28575">
              <a:solidFill>
                <a:srgbClr val="CA562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71" name="Google Shape;571;p51"/>
            <p:cNvPicPr preferRelativeResize="0"/>
            <p:nvPr/>
          </p:nvPicPr>
          <p:blipFill rotWithShape="1">
            <a:blip r:embed="rId4">
              <a:alphaModFix/>
            </a:blip>
            <a:srcRect b="0" l="0" r="72694" t="0"/>
            <a:stretch/>
          </p:blipFill>
          <p:spPr>
            <a:xfrm>
              <a:off x="1195213" y="1602321"/>
              <a:ext cx="256573" cy="299608"/>
            </a:xfrm>
            <a:prstGeom prst="rect">
              <a:avLst/>
            </a:prstGeom>
            <a:noFill/>
            <a:ln>
              <a:noFill/>
            </a:ln>
          </p:spPr>
        </p:pic>
      </p:grpSp>
      <p:grpSp>
        <p:nvGrpSpPr>
          <p:cNvPr id="572" name="Google Shape;572;p51"/>
          <p:cNvGrpSpPr/>
          <p:nvPr/>
        </p:nvGrpSpPr>
        <p:grpSpPr>
          <a:xfrm>
            <a:off x="8390911" y="3460317"/>
            <a:ext cx="404585" cy="404585"/>
            <a:chOff x="1129100" y="1557725"/>
            <a:chExt cx="388800" cy="388800"/>
          </a:xfrm>
        </p:grpSpPr>
        <p:sp>
          <p:nvSpPr>
            <p:cNvPr id="573" name="Google Shape;573;p51"/>
            <p:cNvSpPr/>
            <p:nvPr/>
          </p:nvSpPr>
          <p:spPr>
            <a:xfrm>
              <a:off x="1129100" y="1557725"/>
              <a:ext cx="388800" cy="388800"/>
            </a:xfrm>
            <a:prstGeom prst="ellipse">
              <a:avLst/>
            </a:prstGeom>
            <a:solidFill>
              <a:srgbClr val="FFFFFF"/>
            </a:solidFill>
            <a:ln cap="flat" cmpd="sng" w="28575">
              <a:solidFill>
                <a:srgbClr val="CA562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74" name="Google Shape;574;p51"/>
            <p:cNvPicPr preferRelativeResize="0"/>
            <p:nvPr/>
          </p:nvPicPr>
          <p:blipFill rotWithShape="1">
            <a:blip r:embed="rId4">
              <a:alphaModFix/>
            </a:blip>
            <a:srcRect b="0" l="0" r="72694" t="0"/>
            <a:stretch/>
          </p:blipFill>
          <p:spPr>
            <a:xfrm>
              <a:off x="1195213" y="1602321"/>
              <a:ext cx="256573" cy="299608"/>
            </a:xfrm>
            <a:prstGeom prst="rect">
              <a:avLst/>
            </a:prstGeom>
            <a:noFill/>
            <a:ln>
              <a:noFill/>
            </a:ln>
          </p:spPr>
        </p:pic>
      </p:grpSp>
      <p:pic>
        <p:nvPicPr>
          <p:cNvPr id="575" name="Google Shape;575;p51"/>
          <p:cNvPicPr preferRelativeResize="0"/>
          <p:nvPr/>
        </p:nvPicPr>
        <p:blipFill rotWithShape="1">
          <a:blip r:embed="rId4">
            <a:alphaModFix/>
          </a:blip>
          <a:srcRect b="0" l="0" r="72694" t="0"/>
          <a:stretch/>
        </p:blipFill>
        <p:spPr>
          <a:xfrm>
            <a:off x="10596811" y="1818307"/>
            <a:ext cx="266977" cy="311757"/>
          </a:xfrm>
          <a:prstGeom prst="rect">
            <a:avLst/>
          </a:prstGeom>
          <a:noFill/>
          <a:ln>
            <a:noFill/>
          </a:ln>
        </p:spPr>
      </p:pic>
      <p:sp>
        <p:nvSpPr>
          <p:cNvPr id="576" name="Google Shape;576;p51"/>
          <p:cNvSpPr/>
          <p:nvPr/>
        </p:nvSpPr>
        <p:spPr>
          <a:xfrm>
            <a:off x="6106672" y="1228081"/>
            <a:ext cx="1458900" cy="177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77" name="Google Shape;577;p51"/>
          <p:cNvGrpSpPr/>
          <p:nvPr/>
        </p:nvGrpSpPr>
        <p:grpSpPr>
          <a:xfrm>
            <a:off x="4730220" y="196715"/>
            <a:ext cx="3304717" cy="3023924"/>
            <a:chOff x="3248100" y="202500"/>
            <a:chExt cx="2478600" cy="2268000"/>
          </a:xfrm>
        </p:grpSpPr>
        <p:sp>
          <p:nvSpPr>
            <p:cNvPr id="578" name="Google Shape;578;p51"/>
            <p:cNvSpPr/>
            <p:nvPr/>
          </p:nvSpPr>
          <p:spPr>
            <a:xfrm>
              <a:off x="3248100" y="202500"/>
              <a:ext cx="2478600" cy="2268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79" name="Google Shape;579;p51"/>
            <p:cNvPicPr preferRelativeResize="0"/>
            <p:nvPr/>
          </p:nvPicPr>
          <p:blipFill rotWithShape="1">
            <a:blip r:embed="rId5">
              <a:alphaModFix amt="99000"/>
            </a:blip>
            <a:srcRect b="69727" l="1712" r="93198" t="3946"/>
            <a:stretch/>
          </p:blipFill>
          <p:spPr>
            <a:xfrm>
              <a:off x="3248100" y="1060775"/>
              <a:ext cx="391649" cy="1409724"/>
            </a:xfrm>
            <a:prstGeom prst="rect">
              <a:avLst/>
            </a:prstGeom>
            <a:noFill/>
            <a:ln>
              <a:noFill/>
            </a:ln>
          </p:spPr>
        </p:pic>
        <p:sp>
          <p:nvSpPr>
            <p:cNvPr id="580" name="Google Shape;580;p51"/>
            <p:cNvSpPr txBox="1"/>
            <p:nvPr/>
          </p:nvSpPr>
          <p:spPr>
            <a:xfrm>
              <a:off x="3611900" y="665248"/>
              <a:ext cx="2114700" cy="259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t>Signed FEGA Collaboration Agreement</a:t>
              </a:r>
              <a:endParaRPr sz="1300"/>
            </a:p>
          </p:txBody>
        </p:sp>
        <p:pic>
          <p:nvPicPr>
            <p:cNvPr id="581" name="Google Shape;581;p51"/>
            <p:cNvPicPr preferRelativeResize="0"/>
            <p:nvPr/>
          </p:nvPicPr>
          <p:blipFill rotWithShape="1">
            <a:blip r:embed="rId4">
              <a:alphaModFix/>
            </a:blip>
            <a:srcRect b="0" l="0" r="72694" t="0"/>
            <a:stretch/>
          </p:blipFill>
          <p:spPr>
            <a:xfrm>
              <a:off x="3402715" y="697743"/>
              <a:ext cx="166313" cy="194210"/>
            </a:xfrm>
            <a:prstGeom prst="rect">
              <a:avLst/>
            </a:prstGeom>
            <a:noFill/>
            <a:ln>
              <a:noFill/>
            </a:ln>
          </p:spPr>
        </p:pic>
        <p:grpSp>
          <p:nvGrpSpPr>
            <p:cNvPr id="582" name="Google Shape;582;p51"/>
            <p:cNvGrpSpPr/>
            <p:nvPr/>
          </p:nvGrpSpPr>
          <p:grpSpPr>
            <a:xfrm>
              <a:off x="3359861" y="280060"/>
              <a:ext cx="252020" cy="252020"/>
              <a:chOff x="1129100" y="1557725"/>
              <a:chExt cx="388800" cy="388800"/>
            </a:xfrm>
          </p:grpSpPr>
          <p:sp>
            <p:nvSpPr>
              <p:cNvPr id="583" name="Google Shape;583;p51"/>
              <p:cNvSpPr/>
              <p:nvPr/>
            </p:nvSpPr>
            <p:spPr>
              <a:xfrm>
                <a:off x="1129100" y="1557725"/>
                <a:ext cx="388800" cy="388800"/>
              </a:xfrm>
              <a:prstGeom prst="ellipse">
                <a:avLst/>
              </a:prstGeom>
              <a:solidFill>
                <a:srgbClr val="FFFFFF"/>
              </a:solidFill>
              <a:ln cap="flat" cmpd="sng" w="28575">
                <a:solidFill>
                  <a:srgbClr val="CA562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84" name="Google Shape;584;p51"/>
              <p:cNvPicPr preferRelativeResize="0"/>
              <p:nvPr/>
            </p:nvPicPr>
            <p:blipFill rotWithShape="1">
              <a:blip r:embed="rId4">
                <a:alphaModFix/>
              </a:blip>
              <a:srcRect b="0" l="0" r="72694" t="0"/>
              <a:stretch/>
            </p:blipFill>
            <p:spPr>
              <a:xfrm>
                <a:off x="1195213" y="1602321"/>
                <a:ext cx="256573" cy="299608"/>
              </a:xfrm>
              <a:prstGeom prst="rect">
                <a:avLst/>
              </a:prstGeom>
              <a:noFill/>
              <a:ln>
                <a:noFill/>
              </a:ln>
            </p:spPr>
          </p:pic>
        </p:grpSp>
        <p:sp>
          <p:nvSpPr>
            <p:cNvPr id="585" name="Google Shape;585;p51"/>
            <p:cNvSpPr txBox="1"/>
            <p:nvPr/>
          </p:nvSpPr>
          <p:spPr>
            <a:xfrm>
              <a:off x="3611900" y="276475"/>
              <a:ext cx="2114700" cy="259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t>Central EGA</a:t>
              </a:r>
              <a:endParaRPr sz="1300"/>
            </a:p>
          </p:txBody>
        </p:sp>
        <p:sp>
          <p:nvSpPr>
            <p:cNvPr id="586" name="Google Shape;586;p51"/>
            <p:cNvSpPr txBox="1"/>
            <p:nvPr/>
          </p:nvSpPr>
          <p:spPr>
            <a:xfrm>
              <a:off x="3611900" y="2060000"/>
              <a:ext cx="2114700" cy="259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t>Expressed interest in joining FEGA Network</a:t>
              </a:r>
              <a:endParaRPr sz="1300"/>
            </a:p>
          </p:txBody>
        </p:sp>
        <p:sp>
          <p:nvSpPr>
            <p:cNvPr id="587" name="Google Shape;587;p51"/>
            <p:cNvSpPr txBox="1"/>
            <p:nvPr/>
          </p:nvSpPr>
          <p:spPr>
            <a:xfrm>
              <a:off x="3611900" y="1100138"/>
              <a:ext cx="2114700" cy="259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t>Joined FEGA Committees</a:t>
              </a:r>
              <a:endParaRPr sz="1300"/>
            </a:p>
          </p:txBody>
        </p:sp>
        <p:sp>
          <p:nvSpPr>
            <p:cNvPr id="588" name="Google Shape;588;p51"/>
            <p:cNvSpPr txBox="1"/>
            <p:nvPr/>
          </p:nvSpPr>
          <p:spPr>
            <a:xfrm>
              <a:off x="3611900" y="1580069"/>
              <a:ext cx="2114700" cy="259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t>Engaged in work to establish a FEGA node</a:t>
              </a:r>
              <a:endParaRPr sz="1300"/>
            </a:p>
          </p:txBody>
        </p:sp>
      </p:grpSp>
      <p:grpSp>
        <p:nvGrpSpPr>
          <p:cNvPr id="589" name="Google Shape;589;p51"/>
          <p:cNvGrpSpPr/>
          <p:nvPr/>
        </p:nvGrpSpPr>
        <p:grpSpPr>
          <a:xfrm>
            <a:off x="146350" y="3286375"/>
            <a:ext cx="6734125" cy="3125225"/>
            <a:chOff x="146350" y="3057775"/>
            <a:chExt cx="6734125" cy="3125225"/>
          </a:xfrm>
        </p:grpSpPr>
        <p:sp>
          <p:nvSpPr>
            <p:cNvPr id="590" name="Google Shape;590;p51"/>
            <p:cNvSpPr txBox="1"/>
            <p:nvPr/>
          </p:nvSpPr>
          <p:spPr>
            <a:xfrm>
              <a:off x="2268575" y="5844300"/>
              <a:ext cx="4611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https://ega-archive.github.io/FEGA-onboarding/</a:t>
              </a:r>
              <a:endParaRPr sz="1000">
                <a:latin typeface="Montserrat"/>
                <a:ea typeface="Montserrat"/>
                <a:cs typeface="Montserrat"/>
                <a:sym typeface="Montserrat"/>
              </a:endParaRPr>
            </a:p>
          </p:txBody>
        </p:sp>
        <p:pic>
          <p:nvPicPr>
            <p:cNvPr id="591" name="Google Shape;591;p51"/>
            <p:cNvPicPr preferRelativeResize="0"/>
            <p:nvPr/>
          </p:nvPicPr>
          <p:blipFill>
            <a:blip r:embed="rId6">
              <a:alphaModFix/>
            </a:blip>
            <a:stretch>
              <a:fillRect/>
            </a:stretch>
          </p:blipFill>
          <p:spPr>
            <a:xfrm>
              <a:off x="146350" y="3057775"/>
              <a:ext cx="6734103" cy="278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2"/>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Re-using data from the EGA</a:t>
            </a:r>
            <a:endParaRPr/>
          </a:p>
        </p:txBody>
      </p:sp>
      <p:sp>
        <p:nvSpPr>
          <p:cNvPr id="597" name="Google Shape;597;p52"/>
          <p:cNvSpPr txBox="1"/>
          <p:nvPr/>
        </p:nvSpPr>
        <p:spPr>
          <a:xfrm>
            <a:off x="6777400" y="4929651"/>
            <a:ext cx="5259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https://doi.org/10.1093/nar/gkab1059</a:t>
            </a:r>
            <a:endParaRPr sz="1000">
              <a:latin typeface="Montserrat"/>
              <a:ea typeface="Montserrat"/>
              <a:cs typeface="Montserrat"/>
              <a:sym typeface="Montserrat"/>
            </a:endParaRPr>
          </a:p>
        </p:txBody>
      </p:sp>
      <p:pic>
        <p:nvPicPr>
          <p:cNvPr id="598" name="Google Shape;598;p52"/>
          <p:cNvPicPr preferRelativeResize="0"/>
          <p:nvPr/>
        </p:nvPicPr>
        <p:blipFill>
          <a:blip r:embed="rId3">
            <a:alphaModFix/>
          </a:blip>
          <a:stretch>
            <a:fillRect/>
          </a:stretch>
        </p:blipFill>
        <p:spPr>
          <a:xfrm>
            <a:off x="5574050" y="1589650"/>
            <a:ext cx="6480600" cy="3340025"/>
          </a:xfrm>
          <a:prstGeom prst="rect">
            <a:avLst/>
          </a:prstGeom>
          <a:noFill/>
          <a:ln>
            <a:noFill/>
          </a:ln>
        </p:spPr>
      </p:pic>
      <p:sp>
        <p:nvSpPr>
          <p:cNvPr id="599" name="Google Shape;599;p52"/>
          <p:cNvSpPr txBox="1"/>
          <p:nvPr>
            <p:ph idx="1" type="body"/>
          </p:nvPr>
        </p:nvSpPr>
        <p:spPr>
          <a:xfrm>
            <a:off x="394700" y="1986325"/>
            <a:ext cx="5016300" cy="37407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AutoNum type="arabicPeriod"/>
            </a:pPr>
            <a:r>
              <a:rPr lang="en-US"/>
              <a:t>Submission after a Data Processing Agreement</a:t>
            </a:r>
            <a:endParaRPr/>
          </a:p>
          <a:p>
            <a:pPr indent="-317500" lvl="0" marL="457200" marR="0" rtl="0" algn="l">
              <a:lnSpc>
                <a:spcPct val="100000"/>
              </a:lnSpc>
              <a:spcBef>
                <a:spcPts val="1000"/>
              </a:spcBef>
              <a:spcAft>
                <a:spcPts val="0"/>
              </a:spcAft>
              <a:buSzPts val="1400"/>
              <a:buAutoNum type="arabicPeriod"/>
            </a:pPr>
            <a:r>
              <a:rPr lang="en-US"/>
              <a:t>A scientist discovers the dataset (e.g. through a </a:t>
            </a:r>
            <a:r>
              <a:rPr lang="en-US"/>
              <a:t>publication</a:t>
            </a:r>
            <a:r>
              <a:rPr lang="en-US"/>
              <a:t> or by navigating the EGA)</a:t>
            </a:r>
            <a:endParaRPr/>
          </a:p>
          <a:p>
            <a:pPr indent="-317500" lvl="0" marL="457200" marR="0" rtl="0" algn="l">
              <a:lnSpc>
                <a:spcPct val="100000"/>
              </a:lnSpc>
              <a:spcBef>
                <a:spcPts val="1000"/>
              </a:spcBef>
              <a:spcAft>
                <a:spcPts val="0"/>
              </a:spcAft>
              <a:buSzPts val="1400"/>
              <a:buAutoNum type="arabicPeriod"/>
            </a:pPr>
            <a:r>
              <a:rPr lang="en-US"/>
              <a:t>The DAC is contacted and a DAA is defined</a:t>
            </a:r>
            <a:endParaRPr/>
          </a:p>
          <a:p>
            <a:pPr indent="-317500" lvl="0" marL="457200" marR="0" rtl="0" algn="l">
              <a:lnSpc>
                <a:spcPct val="100000"/>
              </a:lnSpc>
              <a:spcBef>
                <a:spcPts val="1000"/>
              </a:spcBef>
              <a:spcAft>
                <a:spcPts val="0"/>
              </a:spcAft>
              <a:buSzPts val="1400"/>
              <a:buAutoNum type="arabicPeriod"/>
            </a:pPr>
            <a:r>
              <a:rPr lang="en-US"/>
              <a:t>EGA is informed of access permission</a:t>
            </a:r>
            <a:endParaRPr/>
          </a:p>
          <a:p>
            <a:pPr indent="-317500" lvl="0" marL="457200" marR="0" rtl="0" algn="l">
              <a:lnSpc>
                <a:spcPct val="100000"/>
              </a:lnSpc>
              <a:spcBef>
                <a:spcPts val="1000"/>
              </a:spcBef>
              <a:spcAft>
                <a:spcPts val="0"/>
              </a:spcAft>
              <a:buSzPts val="1400"/>
              <a:buAutoNum type="arabicPeriod"/>
            </a:pPr>
            <a:r>
              <a:rPr lang="en-US"/>
              <a:t>Scientist can access the data</a:t>
            </a:r>
            <a:endParaRPr/>
          </a:p>
          <a:p>
            <a:pPr indent="-317500" lvl="0" marL="457200" marR="0" rtl="0" algn="l">
              <a:lnSpc>
                <a:spcPct val="100000"/>
              </a:lnSpc>
              <a:spcBef>
                <a:spcPts val="1000"/>
              </a:spcBef>
              <a:spcAft>
                <a:spcPts val="1000"/>
              </a:spcAft>
              <a:buSzPts val="1400"/>
              <a:buAutoNum type="arabicPeriod"/>
            </a:pPr>
            <a:r>
              <a:rPr lang="en-US"/>
              <a:t>Data is downloaded and re-used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3"/>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Re-using data from repositories</a:t>
            </a:r>
            <a:endParaRPr/>
          </a:p>
        </p:txBody>
      </p:sp>
      <p:sp>
        <p:nvSpPr>
          <p:cNvPr id="605" name="Google Shape;605;p53"/>
          <p:cNvSpPr txBox="1"/>
          <p:nvPr>
            <p:ph idx="1" type="body"/>
          </p:nvPr>
        </p:nvSpPr>
        <p:spPr>
          <a:xfrm>
            <a:off x="394700" y="1986325"/>
            <a:ext cx="5016300" cy="37407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AutoNum type="arabicPeriod"/>
            </a:pPr>
            <a:r>
              <a:rPr lang="en-US"/>
              <a:t>Look into Licenses and P</a:t>
            </a:r>
            <a:r>
              <a:rPr lang="en-US"/>
              <a:t>olicies</a:t>
            </a:r>
            <a:endParaRPr/>
          </a:p>
          <a:p>
            <a:pPr indent="-317500" lvl="1" marL="914400" marR="0" rtl="0" algn="l">
              <a:lnSpc>
                <a:spcPct val="100000"/>
              </a:lnSpc>
              <a:spcBef>
                <a:spcPts val="1000"/>
              </a:spcBef>
              <a:spcAft>
                <a:spcPts val="0"/>
              </a:spcAft>
              <a:buSzPts val="1400"/>
              <a:buAutoNum type="alphaLcPeriod"/>
            </a:pPr>
            <a:r>
              <a:rPr lang="en-US" sz="1600">
                <a:solidFill>
                  <a:schemeClr val="dk2"/>
                </a:solidFill>
              </a:rPr>
              <a:t>For Reuse</a:t>
            </a:r>
            <a:endParaRPr sz="1600">
              <a:solidFill>
                <a:schemeClr val="dk2"/>
              </a:solidFill>
            </a:endParaRPr>
          </a:p>
          <a:p>
            <a:pPr indent="-317500" lvl="1" marL="914400" marR="0" rtl="0" algn="l">
              <a:lnSpc>
                <a:spcPct val="100000"/>
              </a:lnSpc>
              <a:spcBef>
                <a:spcPts val="1000"/>
              </a:spcBef>
              <a:spcAft>
                <a:spcPts val="1000"/>
              </a:spcAft>
              <a:buSzPts val="1400"/>
              <a:buAutoNum type="alphaLcPeriod"/>
            </a:pPr>
            <a:r>
              <a:rPr lang="en-US" sz="1600">
                <a:solidFill>
                  <a:schemeClr val="dk2"/>
                </a:solidFill>
              </a:rPr>
              <a:t>Before depositing </a:t>
            </a:r>
            <a:endParaRPr sz="16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4"/>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Re-using data from repositories</a:t>
            </a:r>
            <a:endParaRPr/>
          </a:p>
        </p:txBody>
      </p:sp>
      <p:sp>
        <p:nvSpPr>
          <p:cNvPr id="611" name="Google Shape;611;p54"/>
          <p:cNvSpPr txBox="1"/>
          <p:nvPr>
            <p:ph idx="1" type="body"/>
          </p:nvPr>
        </p:nvSpPr>
        <p:spPr>
          <a:xfrm>
            <a:off x="394700" y="1986325"/>
            <a:ext cx="5016300" cy="37407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AutoNum type="arabicPeriod"/>
            </a:pPr>
            <a:r>
              <a:rPr lang="en-US"/>
              <a:t>Look into Licenses and Policies</a:t>
            </a:r>
            <a:endParaRPr/>
          </a:p>
          <a:p>
            <a:pPr indent="-317500" lvl="1" marL="914400" marR="0" rtl="0" algn="l">
              <a:lnSpc>
                <a:spcPct val="100000"/>
              </a:lnSpc>
              <a:spcBef>
                <a:spcPts val="1000"/>
              </a:spcBef>
              <a:spcAft>
                <a:spcPts val="0"/>
              </a:spcAft>
              <a:buSzPts val="1400"/>
              <a:buAutoNum type="alphaLcPeriod"/>
            </a:pPr>
            <a:r>
              <a:rPr lang="en-US" sz="1600">
                <a:solidFill>
                  <a:schemeClr val="dk2"/>
                </a:solidFill>
              </a:rPr>
              <a:t>For Reuse</a:t>
            </a:r>
            <a:endParaRPr sz="1600">
              <a:solidFill>
                <a:schemeClr val="dk2"/>
              </a:solidFill>
            </a:endParaRPr>
          </a:p>
          <a:p>
            <a:pPr indent="-317500" lvl="1" marL="914400" marR="0" rtl="0" algn="l">
              <a:lnSpc>
                <a:spcPct val="100000"/>
              </a:lnSpc>
              <a:spcBef>
                <a:spcPts val="1000"/>
              </a:spcBef>
              <a:spcAft>
                <a:spcPts val="1000"/>
              </a:spcAft>
              <a:buSzPts val="1400"/>
              <a:buAutoNum type="alphaLcPeriod"/>
            </a:pPr>
            <a:r>
              <a:rPr lang="en-US" sz="1600">
                <a:solidFill>
                  <a:schemeClr val="dk2"/>
                </a:solidFill>
              </a:rPr>
              <a:t>Before depositing </a:t>
            </a:r>
            <a:endParaRPr sz="1600">
              <a:solidFill>
                <a:schemeClr val="dk2"/>
              </a:solidFill>
            </a:endParaRPr>
          </a:p>
        </p:txBody>
      </p:sp>
      <p:pic>
        <p:nvPicPr>
          <p:cNvPr id="612" name="Google Shape;612;p54"/>
          <p:cNvPicPr preferRelativeResize="0"/>
          <p:nvPr/>
        </p:nvPicPr>
        <p:blipFill>
          <a:blip r:embed="rId3">
            <a:alphaModFix/>
          </a:blip>
          <a:stretch>
            <a:fillRect/>
          </a:stretch>
        </p:blipFill>
        <p:spPr>
          <a:xfrm>
            <a:off x="4913639" y="1868725"/>
            <a:ext cx="6448133" cy="2378999"/>
          </a:xfrm>
          <a:prstGeom prst="rect">
            <a:avLst/>
          </a:prstGeom>
          <a:noFill/>
          <a:ln cap="flat" cmpd="sng" w="28575">
            <a:solidFill>
              <a:srgbClr val="000000"/>
            </a:solidFill>
            <a:prstDash val="solid"/>
            <a:round/>
            <a:headEnd len="sm" w="sm" type="none"/>
            <a:tailEnd len="sm" w="sm" type="none"/>
          </a:ln>
        </p:spPr>
      </p:pic>
      <p:pic>
        <p:nvPicPr>
          <p:cNvPr id="613" name="Google Shape;613;p54"/>
          <p:cNvPicPr preferRelativeResize="0"/>
          <p:nvPr/>
        </p:nvPicPr>
        <p:blipFill rotWithShape="1">
          <a:blip r:embed="rId3">
            <a:alphaModFix/>
          </a:blip>
          <a:srcRect b="0" l="0" r="59436" t="48924"/>
          <a:stretch/>
        </p:blipFill>
        <p:spPr>
          <a:xfrm>
            <a:off x="1029948" y="3918609"/>
            <a:ext cx="5656511" cy="2627716"/>
          </a:xfrm>
          <a:prstGeom prst="rect">
            <a:avLst/>
          </a:prstGeom>
          <a:noFill/>
          <a:ln cap="flat" cmpd="sng" w="28575">
            <a:solidFill>
              <a:srgbClr val="000000"/>
            </a:solidFill>
            <a:prstDash val="solid"/>
            <a:round/>
            <a:headEnd len="sm" w="sm" type="none"/>
            <a:tailEnd len="sm" w="sm" type="none"/>
          </a:ln>
        </p:spPr>
      </p:pic>
      <p:sp>
        <p:nvSpPr>
          <p:cNvPr id="614" name="Google Shape;614;p54"/>
          <p:cNvSpPr/>
          <p:nvPr/>
        </p:nvSpPr>
        <p:spPr>
          <a:xfrm>
            <a:off x="4736906" y="2944550"/>
            <a:ext cx="3033000" cy="1536000"/>
          </a:xfrm>
          <a:prstGeom prst="ellipse">
            <a:avLst/>
          </a:prstGeom>
          <a:noFill/>
          <a:ln cap="flat" cmpd="sng" w="28575">
            <a:solidFill>
              <a:srgbClr val="F168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 name="Google Shape;615;p54"/>
          <p:cNvCxnSpPr>
            <a:stCxn id="614" idx="5"/>
            <a:endCxn id="613" idx="3"/>
          </p:cNvCxnSpPr>
          <p:nvPr/>
        </p:nvCxnSpPr>
        <p:spPr>
          <a:xfrm rot="5400000">
            <a:off x="6517683" y="4424358"/>
            <a:ext cx="976800" cy="639300"/>
          </a:xfrm>
          <a:prstGeom prst="curvedConnector2">
            <a:avLst/>
          </a:prstGeom>
          <a:noFill/>
          <a:ln cap="flat" cmpd="sng" w="28575">
            <a:solidFill>
              <a:srgbClr val="F16826"/>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5"/>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Re-using data from repositories</a:t>
            </a:r>
            <a:endParaRPr/>
          </a:p>
        </p:txBody>
      </p:sp>
      <p:sp>
        <p:nvSpPr>
          <p:cNvPr id="621" name="Google Shape;621;p55"/>
          <p:cNvSpPr txBox="1"/>
          <p:nvPr/>
        </p:nvSpPr>
        <p:spPr>
          <a:xfrm>
            <a:off x="1677287" y="3380734"/>
            <a:ext cx="4182600" cy="2008800"/>
          </a:xfrm>
          <a:prstGeom prst="rect">
            <a:avLst/>
          </a:prstGeom>
          <a:noFill/>
          <a:ln>
            <a:noFill/>
          </a:ln>
          <a:effectLst>
            <a:outerShdw blurRad="71438" rotWithShape="0" algn="bl" dir="13500000" dist="19050">
              <a:srgbClr val="FFFFFF">
                <a:alpha val="64000"/>
              </a:srgbClr>
            </a:outerShdw>
          </a:effectLst>
        </p:spPr>
        <p:txBody>
          <a:bodyPr anchorCtr="0" anchor="t" bIns="34275" lIns="68575" spcFirstLastPara="1" rIns="68575" wrap="square" tIns="34275">
            <a:spAutoFit/>
          </a:bodyPr>
          <a:lstStyle/>
          <a:p>
            <a:pPr indent="-342900" lvl="0" marL="457200" marR="0" rtl="0" algn="l">
              <a:spcBef>
                <a:spcPts val="0"/>
              </a:spcBef>
              <a:spcAft>
                <a:spcPts val="0"/>
              </a:spcAft>
              <a:buClr>
                <a:srgbClr val="3CBAB9"/>
              </a:buClr>
              <a:buSzPts val="1800"/>
              <a:buFont typeface="Calibri"/>
              <a:buChar char="●"/>
            </a:pPr>
            <a:r>
              <a:rPr lang="en-US" sz="1800">
                <a:solidFill>
                  <a:srgbClr val="002060"/>
                </a:solidFill>
                <a:latin typeface="Calibri"/>
                <a:ea typeface="Calibri"/>
                <a:cs typeface="Calibri"/>
                <a:sym typeface="Calibri"/>
              </a:rPr>
              <a:t>License/Policies</a:t>
            </a:r>
            <a:endParaRPr sz="1800">
              <a:solidFill>
                <a:srgbClr val="FFFFFF"/>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FFFFFF"/>
              </a:solidFill>
              <a:latin typeface="Calibri"/>
              <a:ea typeface="Calibri"/>
              <a:cs typeface="Calibri"/>
              <a:sym typeface="Calibri"/>
            </a:endParaRPr>
          </a:p>
          <a:p>
            <a:pPr indent="-342900" lvl="0" marL="457200" marR="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Acknowledge source </a:t>
            </a:r>
            <a:endParaRPr sz="1800">
              <a:solidFill>
                <a:srgbClr val="FFFFFF"/>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FFFFFF"/>
              </a:solidFill>
              <a:latin typeface="Calibri"/>
              <a:ea typeface="Calibri"/>
              <a:cs typeface="Calibri"/>
              <a:sym typeface="Calibri"/>
            </a:endParaRPr>
          </a:p>
          <a:p>
            <a:pPr indent="-342900" lvl="0" marL="457200" marR="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Metadata</a:t>
            </a:r>
            <a:endParaRPr sz="1800">
              <a:solidFill>
                <a:srgbClr val="FFFFFF"/>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FFFFFF"/>
              </a:solidFill>
              <a:latin typeface="Calibri"/>
              <a:ea typeface="Calibri"/>
              <a:cs typeface="Calibri"/>
              <a:sym typeface="Calibri"/>
            </a:endParaRPr>
          </a:p>
          <a:p>
            <a:pPr indent="-342900" lvl="0" marL="457200" marR="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Data quality</a:t>
            </a:r>
            <a:endParaRPr sz="1800">
              <a:solidFill>
                <a:srgbClr val="FFFFFF"/>
              </a:solidFill>
              <a:latin typeface="Calibri"/>
              <a:ea typeface="Calibri"/>
              <a:cs typeface="Calibri"/>
              <a:sym typeface="Calibri"/>
            </a:endParaRPr>
          </a:p>
        </p:txBody>
      </p:sp>
      <p:pic>
        <p:nvPicPr>
          <p:cNvPr id="622" name="Google Shape;622;p55"/>
          <p:cNvPicPr preferRelativeResize="0"/>
          <p:nvPr/>
        </p:nvPicPr>
        <p:blipFill>
          <a:blip r:embed="rId3">
            <a:alphaModFix/>
          </a:blip>
          <a:stretch>
            <a:fillRect/>
          </a:stretch>
        </p:blipFill>
        <p:spPr>
          <a:xfrm>
            <a:off x="846626" y="1839732"/>
            <a:ext cx="5346364" cy="4532455"/>
          </a:xfrm>
          <a:prstGeom prst="rect">
            <a:avLst/>
          </a:prstGeom>
          <a:noFill/>
          <a:ln cap="flat" cmpd="sng" w="28575">
            <a:solidFill>
              <a:srgbClr val="000000"/>
            </a:solidFill>
            <a:prstDash val="solid"/>
            <a:round/>
            <a:headEnd len="sm" w="sm" type="none"/>
            <a:tailEnd len="sm" w="sm" type="none"/>
          </a:ln>
        </p:spPr>
      </p:pic>
      <p:pic>
        <p:nvPicPr>
          <p:cNvPr id="623" name="Google Shape;623;p55"/>
          <p:cNvPicPr preferRelativeResize="0"/>
          <p:nvPr/>
        </p:nvPicPr>
        <p:blipFill>
          <a:blip r:embed="rId4">
            <a:alphaModFix/>
          </a:blip>
          <a:stretch>
            <a:fillRect/>
          </a:stretch>
        </p:blipFill>
        <p:spPr>
          <a:xfrm>
            <a:off x="7492324" y="1773725"/>
            <a:ext cx="4010602" cy="4664482"/>
          </a:xfrm>
          <a:prstGeom prst="rect">
            <a:avLst/>
          </a:prstGeom>
          <a:noFill/>
          <a:ln cap="flat" cmpd="sng" w="28575">
            <a:solidFill>
              <a:srgbClr val="000000"/>
            </a:solidFill>
            <a:prstDash val="solid"/>
            <a:round/>
            <a:headEnd len="sm" w="sm" type="none"/>
            <a:tailEnd len="sm" w="sm" type="none"/>
          </a:ln>
        </p:spPr>
      </p:pic>
      <p:sp>
        <p:nvSpPr>
          <p:cNvPr id="624" name="Google Shape;624;p55"/>
          <p:cNvSpPr/>
          <p:nvPr/>
        </p:nvSpPr>
        <p:spPr>
          <a:xfrm>
            <a:off x="9474107" y="4899637"/>
            <a:ext cx="579300" cy="409200"/>
          </a:xfrm>
          <a:prstGeom prst="ellipse">
            <a:avLst/>
          </a:prstGeom>
          <a:noFill/>
          <a:ln cap="flat" cmpd="sng" w="28575">
            <a:solidFill>
              <a:srgbClr val="F168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5" name="Google Shape;625;p55"/>
          <p:cNvCxnSpPr>
            <a:stCxn id="624" idx="0"/>
            <a:endCxn id="622" idx="0"/>
          </p:cNvCxnSpPr>
          <p:nvPr/>
        </p:nvCxnSpPr>
        <p:spPr>
          <a:xfrm flipH="1" rot="5400000">
            <a:off x="5111807" y="247687"/>
            <a:ext cx="3060000" cy="6243900"/>
          </a:xfrm>
          <a:prstGeom prst="curvedConnector3">
            <a:avLst>
              <a:gd fmla="val 107779" name="adj1"/>
            </a:avLst>
          </a:prstGeom>
          <a:noFill/>
          <a:ln cap="flat" cmpd="sng" w="28575">
            <a:solidFill>
              <a:srgbClr val="F16826"/>
            </a:solidFill>
            <a:prstDash val="solid"/>
            <a:round/>
            <a:headEnd len="med" w="med" type="none"/>
            <a:tailEnd len="med" w="med" type="none"/>
          </a:ln>
        </p:spPr>
      </p:cxnSp>
      <p:sp>
        <p:nvSpPr>
          <p:cNvPr id="626" name="Google Shape;626;p55"/>
          <p:cNvSpPr/>
          <p:nvPr/>
        </p:nvSpPr>
        <p:spPr>
          <a:xfrm>
            <a:off x="3525489" y="4013173"/>
            <a:ext cx="2040900" cy="225300"/>
          </a:xfrm>
          <a:prstGeom prst="rect">
            <a:avLst/>
          </a:prstGeom>
          <a:solidFill>
            <a:srgbClr val="FFC000">
              <a:alpha val="14470"/>
            </a:srgbClr>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5"/>
          <p:cNvSpPr/>
          <p:nvPr/>
        </p:nvSpPr>
        <p:spPr>
          <a:xfrm>
            <a:off x="1637009" y="4414761"/>
            <a:ext cx="1814700" cy="225300"/>
          </a:xfrm>
          <a:prstGeom prst="rect">
            <a:avLst/>
          </a:prstGeom>
          <a:solidFill>
            <a:srgbClr val="FFC000">
              <a:alpha val="14470"/>
            </a:srgbClr>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5"/>
          <p:cNvSpPr/>
          <p:nvPr/>
        </p:nvSpPr>
        <p:spPr>
          <a:xfrm>
            <a:off x="1463485" y="4833984"/>
            <a:ext cx="1814700" cy="312600"/>
          </a:xfrm>
          <a:prstGeom prst="rect">
            <a:avLst/>
          </a:prstGeom>
          <a:solidFill>
            <a:srgbClr val="FFC000">
              <a:alpha val="14470"/>
            </a:srgbClr>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5"/>
          <p:cNvSpPr/>
          <p:nvPr/>
        </p:nvSpPr>
        <p:spPr>
          <a:xfrm>
            <a:off x="4023032" y="4833984"/>
            <a:ext cx="1814700" cy="312600"/>
          </a:xfrm>
          <a:prstGeom prst="rect">
            <a:avLst/>
          </a:prstGeom>
          <a:solidFill>
            <a:srgbClr val="FFC000">
              <a:alpha val="14470"/>
            </a:srgbClr>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5"/>
          <p:cNvSpPr/>
          <p:nvPr/>
        </p:nvSpPr>
        <p:spPr>
          <a:xfrm>
            <a:off x="4194940" y="4423578"/>
            <a:ext cx="1308600" cy="225300"/>
          </a:xfrm>
          <a:prstGeom prst="rect">
            <a:avLst/>
          </a:prstGeom>
          <a:solidFill>
            <a:srgbClr val="FFC000">
              <a:alpha val="14470"/>
            </a:srgbClr>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5"/>
          <p:cNvSpPr/>
          <p:nvPr/>
        </p:nvSpPr>
        <p:spPr>
          <a:xfrm>
            <a:off x="1571797" y="5698847"/>
            <a:ext cx="2192700" cy="158400"/>
          </a:xfrm>
          <a:prstGeom prst="rect">
            <a:avLst/>
          </a:prstGeom>
          <a:solidFill>
            <a:srgbClr val="FFC000">
              <a:alpha val="14470"/>
            </a:srgbClr>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5"/>
          <p:cNvSpPr/>
          <p:nvPr/>
        </p:nvSpPr>
        <p:spPr>
          <a:xfrm>
            <a:off x="3525489" y="5540336"/>
            <a:ext cx="386400" cy="158400"/>
          </a:xfrm>
          <a:prstGeom prst="rect">
            <a:avLst/>
          </a:prstGeom>
          <a:solidFill>
            <a:srgbClr val="FFC000">
              <a:alpha val="14470"/>
            </a:srgbClr>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6"/>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Re-using data from repositories</a:t>
            </a:r>
            <a:endParaRPr/>
          </a:p>
        </p:txBody>
      </p:sp>
      <p:sp>
        <p:nvSpPr>
          <p:cNvPr id="638" name="Google Shape;638;p56"/>
          <p:cNvSpPr txBox="1"/>
          <p:nvPr/>
        </p:nvSpPr>
        <p:spPr>
          <a:xfrm>
            <a:off x="1039774" y="2718319"/>
            <a:ext cx="4455900" cy="2008800"/>
          </a:xfrm>
          <a:prstGeom prst="rect">
            <a:avLst/>
          </a:prstGeom>
          <a:noFill/>
          <a:ln>
            <a:noFill/>
          </a:ln>
          <a:effectLst>
            <a:outerShdw blurRad="71438" rotWithShape="0" algn="bl" dir="13500000" dist="19050">
              <a:srgbClr val="FFFFFF">
                <a:alpha val="64000"/>
              </a:srgbClr>
            </a:outerShdw>
          </a:effectLst>
        </p:spPr>
        <p:txBody>
          <a:bodyPr anchorCtr="0" anchor="t" bIns="34275" lIns="68575" spcFirstLastPara="1" rIns="68575" wrap="square" tIns="34275">
            <a:spAutoFit/>
          </a:bodyPr>
          <a:lstStyle/>
          <a:p>
            <a:pPr indent="-342900" lvl="0" marL="457200" marR="0" rtl="0" algn="l">
              <a:spcBef>
                <a:spcPts val="0"/>
              </a:spcBef>
              <a:spcAft>
                <a:spcPts val="0"/>
              </a:spcAft>
              <a:buClr>
                <a:srgbClr val="3CBAB9"/>
              </a:buClr>
              <a:buSzPts val="1800"/>
              <a:buFont typeface="Calibri"/>
              <a:buChar char="●"/>
            </a:pPr>
            <a:r>
              <a:rPr lang="en-US" sz="1800">
                <a:solidFill>
                  <a:srgbClr val="002060"/>
                </a:solidFill>
                <a:latin typeface="Calibri"/>
                <a:ea typeface="Calibri"/>
                <a:cs typeface="Calibri"/>
                <a:sym typeface="Calibri"/>
              </a:rPr>
              <a:t>License/Policies</a:t>
            </a:r>
            <a:endParaRPr sz="1800">
              <a:solidFill>
                <a:srgbClr val="FFFFFF"/>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FFFFFF"/>
              </a:solidFill>
              <a:latin typeface="Calibri"/>
              <a:ea typeface="Calibri"/>
              <a:cs typeface="Calibri"/>
              <a:sym typeface="Calibri"/>
            </a:endParaRPr>
          </a:p>
          <a:p>
            <a:pPr indent="-342900" lvl="0" marL="457200" marR="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Acknowledge source </a:t>
            </a:r>
            <a:endParaRPr sz="1800">
              <a:solidFill>
                <a:srgbClr val="FFFFFF"/>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FFFFFF"/>
              </a:solidFill>
              <a:latin typeface="Calibri"/>
              <a:ea typeface="Calibri"/>
              <a:cs typeface="Calibri"/>
              <a:sym typeface="Calibri"/>
            </a:endParaRPr>
          </a:p>
          <a:p>
            <a:pPr indent="-342900" lvl="0" marL="457200" marR="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Metadata</a:t>
            </a:r>
            <a:endParaRPr sz="1800">
              <a:solidFill>
                <a:srgbClr val="FFFFFF"/>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FFFFFF"/>
              </a:solidFill>
              <a:latin typeface="Calibri"/>
              <a:ea typeface="Calibri"/>
              <a:cs typeface="Calibri"/>
              <a:sym typeface="Calibri"/>
            </a:endParaRPr>
          </a:p>
          <a:p>
            <a:pPr indent="-342900" lvl="0" marL="457200" marR="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Data quality</a:t>
            </a:r>
            <a:endParaRPr sz="1800">
              <a:solidFill>
                <a:srgbClr val="FFFFFF"/>
              </a:solidFill>
              <a:latin typeface="Calibri"/>
              <a:ea typeface="Calibri"/>
              <a:cs typeface="Calibri"/>
              <a:sym typeface="Calibri"/>
            </a:endParaRPr>
          </a:p>
        </p:txBody>
      </p:sp>
      <p:pic>
        <p:nvPicPr>
          <p:cNvPr id="639" name="Google Shape;639;p56"/>
          <p:cNvPicPr preferRelativeResize="0"/>
          <p:nvPr/>
        </p:nvPicPr>
        <p:blipFill rotWithShape="1">
          <a:blip r:embed="rId3">
            <a:alphaModFix/>
          </a:blip>
          <a:srcRect b="10907" l="23140" r="23466" t="10395"/>
          <a:stretch/>
        </p:blipFill>
        <p:spPr>
          <a:xfrm>
            <a:off x="314750" y="1713484"/>
            <a:ext cx="5639798" cy="4835142"/>
          </a:xfrm>
          <a:prstGeom prst="rect">
            <a:avLst/>
          </a:prstGeom>
          <a:noFill/>
          <a:ln cap="flat" cmpd="sng" w="28575">
            <a:solidFill>
              <a:srgbClr val="000000"/>
            </a:solidFill>
            <a:prstDash val="solid"/>
            <a:round/>
            <a:headEnd len="sm" w="sm" type="none"/>
            <a:tailEnd len="sm" w="sm" type="none"/>
          </a:ln>
        </p:spPr>
      </p:pic>
      <p:sp>
        <p:nvSpPr>
          <p:cNvPr id="640" name="Google Shape;640;p56"/>
          <p:cNvSpPr/>
          <p:nvPr/>
        </p:nvSpPr>
        <p:spPr>
          <a:xfrm>
            <a:off x="645749" y="3391139"/>
            <a:ext cx="884100" cy="438900"/>
          </a:xfrm>
          <a:prstGeom prst="ellipse">
            <a:avLst/>
          </a:prstGeom>
          <a:noFill/>
          <a:ln cap="flat" cmpd="sng" w="28575">
            <a:solidFill>
              <a:srgbClr val="F168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 name="Google Shape;641;p56"/>
          <p:cNvCxnSpPr>
            <a:stCxn id="640" idx="6"/>
            <a:endCxn id="642" idx="0"/>
          </p:cNvCxnSpPr>
          <p:nvPr/>
        </p:nvCxnSpPr>
        <p:spPr>
          <a:xfrm flipH="1" rot="10800000">
            <a:off x="1529849" y="1975589"/>
            <a:ext cx="7017900" cy="1635000"/>
          </a:xfrm>
          <a:prstGeom prst="curvedConnector4">
            <a:avLst>
              <a:gd fmla="val 28256" name="adj1"/>
              <a:gd fmla="val 120471" name="adj2"/>
            </a:avLst>
          </a:prstGeom>
          <a:noFill/>
          <a:ln cap="flat" cmpd="sng" w="28575">
            <a:solidFill>
              <a:srgbClr val="F16826"/>
            </a:solidFill>
            <a:prstDash val="solid"/>
            <a:round/>
            <a:headEnd len="med" w="med" type="none"/>
            <a:tailEnd len="med" w="med" type="none"/>
          </a:ln>
        </p:spPr>
      </p:cxnSp>
      <p:pic>
        <p:nvPicPr>
          <p:cNvPr id="642" name="Google Shape;642;p56"/>
          <p:cNvPicPr preferRelativeResize="0"/>
          <p:nvPr/>
        </p:nvPicPr>
        <p:blipFill rotWithShape="1">
          <a:blip r:embed="rId4">
            <a:alphaModFix/>
          </a:blip>
          <a:srcRect b="57103" l="0" r="0" t="0"/>
          <a:stretch/>
        </p:blipFill>
        <p:spPr>
          <a:xfrm>
            <a:off x="5495709" y="1975664"/>
            <a:ext cx="6104091" cy="1854317"/>
          </a:xfrm>
          <a:prstGeom prst="rect">
            <a:avLst/>
          </a:prstGeom>
          <a:noFill/>
          <a:ln cap="flat" cmpd="sng" w="28575">
            <a:solidFill>
              <a:srgbClr val="000000"/>
            </a:solidFill>
            <a:prstDash val="solid"/>
            <a:round/>
            <a:headEnd len="sm" w="sm" type="none"/>
            <a:tailEnd len="sm" w="sm" type="none"/>
          </a:ln>
        </p:spPr>
      </p:pic>
      <p:sp>
        <p:nvSpPr>
          <p:cNvPr id="643" name="Google Shape;643;p56"/>
          <p:cNvSpPr/>
          <p:nvPr/>
        </p:nvSpPr>
        <p:spPr>
          <a:xfrm>
            <a:off x="9193798" y="2748384"/>
            <a:ext cx="2317200" cy="196800"/>
          </a:xfrm>
          <a:prstGeom prst="rect">
            <a:avLst/>
          </a:prstGeom>
          <a:solidFill>
            <a:srgbClr val="FFC000">
              <a:alpha val="14470"/>
            </a:srgbClr>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5611068" y="2945018"/>
            <a:ext cx="1775700" cy="196800"/>
          </a:xfrm>
          <a:prstGeom prst="rect">
            <a:avLst/>
          </a:prstGeom>
          <a:solidFill>
            <a:srgbClr val="FFC000">
              <a:alpha val="14470"/>
            </a:srgbClr>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7578640" y="3125056"/>
            <a:ext cx="2522700" cy="196800"/>
          </a:xfrm>
          <a:prstGeom prst="rect">
            <a:avLst/>
          </a:prstGeom>
          <a:solidFill>
            <a:srgbClr val="FFC000">
              <a:alpha val="14470"/>
            </a:srgbClr>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7"/>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Re-using data from repositories</a:t>
            </a:r>
            <a:endParaRPr/>
          </a:p>
        </p:txBody>
      </p:sp>
      <p:sp>
        <p:nvSpPr>
          <p:cNvPr id="651" name="Google Shape;651;p57"/>
          <p:cNvSpPr txBox="1"/>
          <p:nvPr>
            <p:ph idx="1" type="body"/>
          </p:nvPr>
        </p:nvSpPr>
        <p:spPr>
          <a:xfrm>
            <a:off x="394700" y="1986325"/>
            <a:ext cx="5016300" cy="37407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AutoNum type="arabicPeriod"/>
            </a:pPr>
            <a:r>
              <a:rPr lang="en-US"/>
              <a:t>Look into Licenses and Policies</a:t>
            </a:r>
            <a:endParaRPr/>
          </a:p>
          <a:p>
            <a:pPr indent="-317500" lvl="1" marL="914400" marR="0" rtl="0" algn="l">
              <a:lnSpc>
                <a:spcPct val="100000"/>
              </a:lnSpc>
              <a:spcBef>
                <a:spcPts val="1000"/>
              </a:spcBef>
              <a:spcAft>
                <a:spcPts val="0"/>
              </a:spcAft>
              <a:buSzPts val="1400"/>
              <a:buAutoNum type="alphaLcPeriod"/>
            </a:pPr>
            <a:r>
              <a:rPr lang="en-US" sz="1600">
                <a:solidFill>
                  <a:schemeClr val="dk2"/>
                </a:solidFill>
              </a:rPr>
              <a:t>For Reuse</a:t>
            </a:r>
            <a:endParaRPr sz="1600">
              <a:solidFill>
                <a:schemeClr val="dk2"/>
              </a:solidFill>
            </a:endParaRPr>
          </a:p>
          <a:p>
            <a:pPr indent="-317500" lvl="1" marL="914400" marR="0" rtl="0" algn="l">
              <a:lnSpc>
                <a:spcPct val="100000"/>
              </a:lnSpc>
              <a:spcBef>
                <a:spcPts val="1000"/>
              </a:spcBef>
              <a:spcAft>
                <a:spcPts val="0"/>
              </a:spcAft>
              <a:buSzPts val="1400"/>
              <a:buAutoNum type="alphaLcPeriod"/>
            </a:pPr>
            <a:r>
              <a:rPr lang="en-US" sz="1600">
                <a:solidFill>
                  <a:schemeClr val="dk2"/>
                </a:solidFill>
              </a:rPr>
              <a:t>Before depositing</a:t>
            </a:r>
            <a:endParaRPr sz="1600">
              <a:solidFill>
                <a:schemeClr val="dk2"/>
              </a:solidFill>
            </a:endParaRPr>
          </a:p>
          <a:p>
            <a:pPr indent="0" lvl="0" marL="914400" marR="0" rtl="0" algn="l">
              <a:lnSpc>
                <a:spcPct val="100000"/>
              </a:lnSpc>
              <a:spcBef>
                <a:spcPts val="1000"/>
              </a:spcBef>
              <a:spcAft>
                <a:spcPts val="0"/>
              </a:spcAft>
              <a:buNone/>
            </a:pPr>
            <a:r>
              <a:t/>
            </a:r>
            <a:endParaRPr/>
          </a:p>
          <a:p>
            <a:pPr indent="0" lvl="0" marL="0" marR="0" rtl="0" algn="l">
              <a:lnSpc>
                <a:spcPct val="100000"/>
              </a:lnSpc>
              <a:spcBef>
                <a:spcPts val="1000"/>
              </a:spcBef>
              <a:spcAft>
                <a:spcPts val="1000"/>
              </a:spcAft>
              <a:buNone/>
            </a:pPr>
            <a:r>
              <a:rPr lang="en-US" sz="1600">
                <a:solidFill>
                  <a:schemeClr val="dk2"/>
                </a:solidFill>
              </a:rPr>
              <a:t> </a:t>
            </a:r>
            <a:r>
              <a:rPr lang="en-US" sz="1600" u="sng">
                <a:solidFill>
                  <a:schemeClr val="hlink"/>
                </a:solidFill>
                <a:hlinkClick r:id="rId3"/>
              </a:rPr>
              <a:t>https://creativecommons.org/</a:t>
            </a:r>
            <a:r>
              <a:rPr lang="en-US" sz="1600">
                <a:solidFill>
                  <a:schemeClr val="dk2"/>
                </a:solidFill>
              </a:rPr>
              <a:t> </a:t>
            </a:r>
            <a:endParaRPr sz="1600">
              <a:solidFill>
                <a:schemeClr val="dk2"/>
              </a:solidFill>
            </a:endParaRPr>
          </a:p>
        </p:txBody>
      </p:sp>
      <p:pic>
        <p:nvPicPr>
          <p:cNvPr id="652" name="Google Shape;652;p57"/>
          <p:cNvPicPr preferRelativeResize="0"/>
          <p:nvPr/>
        </p:nvPicPr>
        <p:blipFill rotWithShape="1">
          <a:blip r:embed="rId4">
            <a:alphaModFix/>
          </a:blip>
          <a:srcRect b="0" l="0" r="0" t="0"/>
          <a:stretch/>
        </p:blipFill>
        <p:spPr>
          <a:xfrm>
            <a:off x="533110" y="5080481"/>
            <a:ext cx="463190" cy="523318"/>
          </a:xfrm>
          <a:prstGeom prst="rect">
            <a:avLst/>
          </a:prstGeom>
          <a:noFill/>
          <a:ln>
            <a:noFill/>
          </a:ln>
        </p:spPr>
      </p:pic>
      <p:pic>
        <p:nvPicPr>
          <p:cNvPr id="653" name="Google Shape;653;p57"/>
          <p:cNvPicPr preferRelativeResize="0"/>
          <p:nvPr/>
        </p:nvPicPr>
        <p:blipFill rotWithShape="1">
          <a:blip r:embed="rId5">
            <a:alphaModFix/>
          </a:blip>
          <a:srcRect b="0" l="0" r="0" t="0"/>
          <a:stretch/>
        </p:blipFill>
        <p:spPr>
          <a:xfrm>
            <a:off x="533110" y="5921511"/>
            <a:ext cx="463190" cy="523075"/>
          </a:xfrm>
          <a:prstGeom prst="rect">
            <a:avLst/>
          </a:prstGeom>
          <a:noFill/>
          <a:ln>
            <a:noFill/>
          </a:ln>
        </p:spPr>
      </p:pic>
      <p:sp>
        <p:nvSpPr>
          <p:cNvPr id="654" name="Google Shape;654;p57"/>
          <p:cNvSpPr txBox="1"/>
          <p:nvPr/>
        </p:nvSpPr>
        <p:spPr>
          <a:xfrm>
            <a:off x="1020528" y="4199738"/>
            <a:ext cx="6081300" cy="2284800"/>
          </a:xfrm>
          <a:prstGeom prst="rect">
            <a:avLst/>
          </a:prstGeom>
          <a:noFill/>
          <a:ln>
            <a:noFill/>
          </a:ln>
        </p:spPr>
        <p:txBody>
          <a:bodyPr anchorCtr="0" anchor="t" bIns="33750" lIns="67500" spcFirstLastPara="1" rIns="67500" wrap="square" tIns="33750">
            <a:spAutoFit/>
          </a:bodyPr>
          <a:lstStyle/>
          <a:p>
            <a:pPr indent="0" lvl="0" marL="0" marR="0" rtl="0" algn="l">
              <a:lnSpc>
                <a:spcPct val="100000"/>
              </a:lnSpc>
              <a:spcBef>
                <a:spcPts val="0"/>
              </a:spcBef>
              <a:spcAft>
                <a:spcPts val="0"/>
              </a:spcAft>
              <a:buClr>
                <a:srgbClr val="4D4948"/>
              </a:buClr>
              <a:buSzPts val="2400"/>
              <a:buFont typeface="Corbel"/>
              <a:buNone/>
            </a:pPr>
            <a:r>
              <a:rPr lang="en-US" sz="1800">
                <a:solidFill>
                  <a:srgbClr val="002060"/>
                </a:solidFill>
                <a:latin typeface="Calibri"/>
                <a:ea typeface="Calibri"/>
                <a:cs typeface="Calibri"/>
                <a:sym typeface="Calibri"/>
              </a:rPr>
              <a:t>No conditions stated! Most open.</a:t>
            </a:r>
            <a:endParaRPr sz="1800">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4D4948"/>
              </a:buClr>
              <a:buSzPts val="2400"/>
              <a:buFont typeface="Corbel"/>
              <a:buNone/>
            </a:pPr>
            <a:br>
              <a:rPr lang="en-US" sz="1800">
                <a:solidFill>
                  <a:srgbClr val="002060"/>
                </a:solidFill>
                <a:latin typeface="Calibri"/>
                <a:ea typeface="Calibri"/>
                <a:cs typeface="Calibri"/>
                <a:sym typeface="Calibri"/>
              </a:rPr>
            </a:br>
            <a:endParaRPr sz="1800">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4D4948"/>
              </a:buClr>
              <a:buSzPts val="2400"/>
              <a:buFont typeface="Corbel"/>
              <a:buNone/>
            </a:pPr>
            <a:r>
              <a:rPr lang="en-US" sz="1800">
                <a:solidFill>
                  <a:srgbClr val="002060"/>
                </a:solidFill>
                <a:latin typeface="Calibri"/>
                <a:ea typeface="Calibri"/>
                <a:cs typeface="Calibri"/>
                <a:sym typeface="Calibri"/>
              </a:rPr>
              <a:t>Credit for the original creators</a:t>
            </a:r>
            <a:endParaRPr sz="1800">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Calibri"/>
              <a:buNone/>
            </a:pPr>
            <a:r>
              <a:t/>
            </a:r>
            <a:endParaRPr sz="1800">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4D4948"/>
              </a:buClr>
              <a:buSzPts val="2400"/>
              <a:buFont typeface="Corbel"/>
              <a:buNone/>
            </a:pPr>
            <a:r>
              <a:t/>
            </a:r>
            <a:endParaRPr sz="1800">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4D4948"/>
              </a:buClr>
              <a:buSzPts val="2400"/>
              <a:buFont typeface="Corbel"/>
              <a:buNone/>
            </a:pPr>
            <a:r>
              <a:rPr lang="en-US" sz="1800">
                <a:solidFill>
                  <a:srgbClr val="002060"/>
                </a:solidFill>
                <a:latin typeface="Calibri"/>
                <a:ea typeface="Calibri"/>
                <a:cs typeface="Calibri"/>
                <a:sym typeface="Calibri"/>
              </a:rPr>
              <a:t>New creations must be shared under</a:t>
            </a:r>
            <a:br>
              <a:rPr lang="en-US" sz="1800">
                <a:solidFill>
                  <a:srgbClr val="002060"/>
                </a:solidFill>
                <a:latin typeface="Calibri"/>
                <a:ea typeface="Calibri"/>
                <a:cs typeface="Calibri"/>
                <a:sym typeface="Calibri"/>
              </a:rPr>
            </a:br>
            <a:r>
              <a:rPr lang="en-US" sz="1800">
                <a:solidFill>
                  <a:srgbClr val="002060"/>
                </a:solidFill>
                <a:latin typeface="Calibri"/>
                <a:ea typeface="Calibri"/>
                <a:cs typeface="Calibri"/>
                <a:sym typeface="Calibri"/>
              </a:rPr>
              <a:t>the same therms</a:t>
            </a:r>
            <a:endParaRPr sz="1800">
              <a:solidFill>
                <a:srgbClr val="002060"/>
              </a:solidFill>
              <a:latin typeface="Calibri"/>
              <a:ea typeface="Calibri"/>
              <a:cs typeface="Calibri"/>
              <a:sym typeface="Calibri"/>
            </a:endParaRPr>
          </a:p>
        </p:txBody>
      </p:sp>
      <p:pic>
        <p:nvPicPr>
          <p:cNvPr id="655" name="Google Shape;655;p57"/>
          <p:cNvPicPr preferRelativeResize="0"/>
          <p:nvPr/>
        </p:nvPicPr>
        <p:blipFill rotWithShape="1">
          <a:blip r:embed="rId6">
            <a:alphaModFix/>
          </a:blip>
          <a:srcRect b="0" l="0" r="0" t="0"/>
          <a:stretch/>
        </p:blipFill>
        <p:spPr>
          <a:xfrm>
            <a:off x="508870" y="4194695"/>
            <a:ext cx="511650" cy="577800"/>
          </a:xfrm>
          <a:prstGeom prst="rect">
            <a:avLst/>
          </a:prstGeom>
          <a:noFill/>
          <a:ln>
            <a:noFill/>
          </a:ln>
        </p:spPr>
      </p:pic>
      <p:sp>
        <p:nvSpPr>
          <p:cNvPr id="656" name="Google Shape;656;p57"/>
          <p:cNvSpPr txBox="1"/>
          <p:nvPr/>
        </p:nvSpPr>
        <p:spPr>
          <a:xfrm>
            <a:off x="5668125" y="4241525"/>
            <a:ext cx="4356900" cy="1453500"/>
          </a:xfrm>
          <a:prstGeom prst="rect">
            <a:avLst/>
          </a:prstGeom>
          <a:noFill/>
          <a:ln>
            <a:noFill/>
          </a:ln>
        </p:spPr>
        <p:txBody>
          <a:bodyPr anchorCtr="0" anchor="t" bIns="33750" lIns="67500" spcFirstLastPara="1" rIns="67500" wrap="square" tIns="33750">
            <a:spAutoFit/>
          </a:bodyPr>
          <a:lstStyle/>
          <a:p>
            <a:pPr indent="0" lvl="0" marL="0" marR="0" rtl="0" algn="l">
              <a:lnSpc>
                <a:spcPct val="100000"/>
              </a:lnSpc>
              <a:spcBef>
                <a:spcPts val="0"/>
              </a:spcBef>
              <a:spcAft>
                <a:spcPts val="0"/>
              </a:spcAft>
              <a:buClr>
                <a:srgbClr val="4D4948"/>
              </a:buClr>
              <a:buSzPts val="2400"/>
              <a:buFont typeface="Corbel"/>
              <a:buNone/>
            </a:pPr>
            <a:r>
              <a:rPr lang="en-US" sz="1800">
                <a:solidFill>
                  <a:srgbClr val="002060"/>
                </a:solidFill>
                <a:latin typeface="Calibri"/>
                <a:ea typeface="Calibri"/>
                <a:cs typeface="Calibri"/>
                <a:sym typeface="Calibri"/>
              </a:rPr>
              <a:t>Only non-commercial use</a:t>
            </a:r>
            <a:endParaRPr sz="1800">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4D4948"/>
              </a:buClr>
              <a:buSzPts val="2400"/>
              <a:buFont typeface="Corbel"/>
              <a:buNone/>
            </a:pPr>
            <a:r>
              <a:t/>
            </a:r>
            <a:endParaRPr sz="1800">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4D4948"/>
              </a:buClr>
              <a:buSzPts val="2400"/>
              <a:buFont typeface="Corbel"/>
              <a:buNone/>
            </a:pPr>
            <a:br>
              <a:rPr lang="en-US" sz="1800">
                <a:solidFill>
                  <a:srgbClr val="002060"/>
                </a:solidFill>
                <a:latin typeface="Calibri"/>
                <a:ea typeface="Calibri"/>
                <a:cs typeface="Calibri"/>
                <a:sym typeface="Calibri"/>
              </a:rPr>
            </a:br>
            <a:r>
              <a:rPr lang="en-US" sz="1800">
                <a:solidFill>
                  <a:srgbClr val="002060"/>
                </a:solidFill>
                <a:latin typeface="Calibri"/>
                <a:ea typeface="Calibri"/>
                <a:cs typeface="Calibri"/>
                <a:sym typeface="Calibri"/>
              </a:rPr>
              <a:t>Non derivatives or adaptations are</a:t>
            </a:r>
            <a:br>
              <a:rPr lang="en-US" sz="1800">
                <a:solidFill>
                  <a:srgbClr val="002060"/>
                </a:solidFill>
                <a:latin typeface="Calibri"/>
                <a:ea typeface="Calibri"/>
                <a:cs typeface="Calibri"/>
                <a:sym typeface="Calibri"/>
              </a:rPr>
            </a:br>
            <a:r>
              <a:rPr lang="en-US" sz="1800">
                <a:solidFill>
                  <a:srgbClr val="002060"/>
                </a:solidFill>
                <a:latin typeface="Calibri"/>
                <a:ea typeface="Calibri"/>
                <a:cs typeface="Calibri"/>
                <a:sym typeface="Calibri"/>
              </a:rPr>
              <a:t>allowed, only re-use in original form</a:t>
            </a:r>
            <a:endParaRPr sz="1800">
              <a:solidFill>
                <a:srgbClr val="002060"/>
              </a:solidFill>
              <a:latin typeface="Calibri"/>
              <a:ea typeface="Calibri"/>
              <a:cs typeface="Calibri"/>
              <a:sym typeface="Calibri"/>
            </a:endParaRPr>
          </a:p>
        </p:txBody>
      </p:sp>
      <p:pic>
        <p:nvPicPr>
          <p:cNvPr id="657" name="Google Shape;657;p57"/>
          <p:cNvPicPr preferRelativeResize="0"/>
          <p:nvPr/>
        </p:nvPicPr>
        <p:blipFill rotWithShape="1">
          <a:blip r:embed="rId7">
            <a:alphaModFix/>
          </a:blip>
          <a:srcRect b="0" l="0" r="0" t="0"/>
          <a:stretch/>
        </p:blipFill>
        <p:spPr>
          <a:xfrm>
            <a:off x="5204925" y="4194691"/>
            <a:ext cx="463190" cy="523075"/>
          </a:xfrm>
          <a:prstGeom prst="rect">
            <a:avLst/>
          </a:prstGeom>
          <a:noFill/>
          <a:ln>
            <a:noFill/>
          </a:ln>
        </p:spPr>
      </p:pic>
      <p:pic>
        <p:nvPicPr>
          <p:cNvPr id="658" name="Google Shape;658;p57"/>
          <p:cNvPicPr preferRelativeResize="0"/>
          <p:nvPr/>
        </p:nvPicPr>
        <p:blipFill rotWithShape="1">
          <a:blip r:embed="rId8">
            <a:alphaModFix/>
          </a:blip>
          <a:srcRect b="0" l="0" r="0" t="0"/>
          <a:stretch/>
        </p:blipFill>
        <p:spPr>
          <a:xfrm>
            <a:off x="5214325" y="5083413"/>
            <a:ext cx="463190" cy="517453"/>
          </a:xfrm>
          <a:prstGeom prst="rect">
            <a:avLst/>
          </a:prstGeom>
          <a:noFill/>
          <a:ln>
            <a:noFill/>
          </a:ln>
        </p:spPr>
      </p:pic>
      <p:cxnSp>
        <p:nvCxnSpPr>
          <p:cNvPr id="659" name="Google Shape;659;p57"/>
          <p:cNvCxnSpPr/>
          <p:nvPr/>
        </p:nvCxnSpPr>
        <p:spPr>
          <a:xfrm flipH="1">
            <a:off x="4803625" y="4249550"/>
            <a:ext cx="14100" cy="2185200"/>
          </a:xfrm>
          <a:prstGeom prst="straightConnector1">
            <a:avLst/>
          </a:prstGeom>
          <a:noFill/>
          <a:ln cap="flat" cmpd="sng" w="9525">
            <a:solidFill>
              <a:srgbClr val="44546A"/>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8"/>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Re-using data from repositories</a:t>
            </a:r>
            <a:endParaRPr/>
          </a:p>
        </p:txBody>
      </p:sp>
      <p:pic>
        <p:nvPicPr>
          <p:cNvPr id="665" name="Google Shape;665;p58"/>
          <p:cNvPicPr preferRelativeResize="0"/>
          <p:nvPr/>
        </p:nvPicPr>
        <p:blipFill rotWithShape="1">
          <a:blip r:embed="rId3">
            <a:alphaModFix/>
          </a:blip>
          <a:srcRect b="0" l="0" r="0" t="0"/>
          <a:stretch/>
        </p:blipFill>
        <p:spPr>
          <a:xfrm>
            <a:off x="2046505" y="1662755"/>
            <a:ext cx="7049701" cy="4640221"/>
          </a:xfrm>
          <a:prstGeom prst="rect">
            <a:avLst/>
          </a:prstGeom>
          <a:noFill/>
          <a:ln>
            <a:noFill/>
          </a:ln>
        </p:spPr>
      </p:pic>
      <p:sp>
        <p:nvSpPr>
          <p:cNvPr id="666" name="Google Shape;666;p58"/>
          <p:cNvSpPr/>
          <p:nvPr/>
        </p:nvSpPr>
        <p:spPr>
          <a:xfrm>
            <a:off x="8028625" y="1662755"/>
            <a:ext cx="972000" cy="280422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pic>
        <p:nvPicPr>
          <p:cNvPr id="667" name="Google Shape;667;p58"/>
          <p:cNvPicPr preferRelativeResize="0"/>
          <p:nvPr/>
        </p:nvPicPr>
        <p:blipFill rotWithShape="1">
          <a:blip r:embed="rId4">
            <a:alphaModFix/>
          </a:blip>
          <a:srcRect b="0" l="0" r="0" t="0"/>
          <a:stretch/>
        </p:blipFill>
        <p:spPr>
          <a:xfrm>
            <a:off x="1188714" y="1928975"/>
            <a:ext cx="2735910" cy="658259"/>
          </a:xfrm>
          <a:prstGeom prst="rect">
            <a:avLst/>
          </a:prstGeom>
          <a:noFill/>
          <a:ln>
            <a:noFill/>
          </a:ln>
        </p:spPr>
      </p:pic>
      <p:sp>
        <p:nvSpPr>
          <p:cNvPr id="668" name="Google Shape;668;p58"/>
          <p:cNvSpPr txBox="1"/>
          <p:nvPr/>
        </p:nvSpPr>
        <p:spPr>
          <a:xfrm>
            <a:off x="900625" y="6303245"/>
            <a:ext cx="4914000" cy="237600"/>
          </a:xfrm>
          <a:prstGeom prst="rect">
            <a:avLst/>
          </a:prstGeom>
          <a:noFill/>
          <a:ln>
            <a:noFill/>
          </a:ln>
        </p:spPr>
        <p:txBody>
          <a:bodyPr anchorCtr="0" anchor="t" bIns="33750" lIns="67500" spcFirstLastPara="1" rIns="67500" wrap="square" tIns="33750">
            <a:spAutoFit/>
          </a:bodyPr>
          <a:lstStyle/>
          <a:p>
            <a:pPr indent="0" lvl="0" marL="0" marR="0" rtl="0" algn="l">
              <a:lnSpc>
                <a:spcPct val="100000"/>
              </a:lnSpc>
              <a:spcBef>
                <a:spcPts val="0"/>
              </a:spcBef>
              <a:spcAft>
                <a:spcPts val="0"/>
              </a:spcAft>
              <a:buClr>
                <a:srgbClr val="000000"/>
              </a:buClr>
              <a:buSzPts val="1100"/>
              <a:buFont typeface="Corbel"/>
              <a:buNone/>
            </a:pPr>
            <a:r>
              <a:rPr b="0" i="0" lang="en-US" sz="1100" u="none" cap="none" strike="noStrike">
                <a:solidFill>
                  <a:srgbClr val="000000"/>
                </a:solidFill>
                <a:latin typeface="Corbel"/>
                <a:ea typeface="Corbel"/>
                <a:cs typeface="Corbel"/>
                <a:sym typeface="Corbel"/>
              </a:rPr>
              <a:t>CC-BY 4.0 Shaddim; original CC license symbols by </a:t>
            </a:r>
            <a:r>
              <a:rPr b="0" i="0" lang="en-US" sz="1100" u="sng" cap="none" strike="noStrike">
                <a:solidFill>
                  <a:srgbClr val="0563C1"/>
                </a:solidFill>
                <a:latin typeface="Corbel"/>
                <a:ea typeface="Corbel"/>
                <a:cs typeface="Corbel"/>
                <a:sym typeface="Corbel"/>
                <a:hlinkClick r:id="rId5">
                  <a:extLst>
                    <a:ext uri="{A12FA001-AC4F-418D-AE19-62706E023703}">
                      <ahyp:hlinkClr val="tx"/>
                    </a:ext>
                  </a:extLst>
                </a:hlinkClick>
              </a:rPr>
              <a:t>https://creativecommons.org/</a:t>
            </a:r>
            <a:endParaRPr sz="1100"/>
          </a:p>
        </p:txBody>
      </p:sp>
      <p:sp>
        <p:nvSpPr>
          <p:cNvPr id="669" name="Google Shape;669;p58"/>
          <p:cNvSpPr txBox="1"/>
          <p:nvPr/>
        </p:nvSpPr>
        <p:spPr>
          <a:xfrm>
            <a:off x="7036500" y="6351988"/>
            <a:ext cx="2736000" cy="237600"/>
          </a:xfrm>
          <a:prstGeom prst="rect">
            <a:avLst/>
          </a:prstGeom>
          <a:noFill/>
          <a:ln>
            <a:noFill/>
          </a:ln>
        </p:spPr>
        <p:txBody>
          <a:bodyPr anchorCtr="0" anchor="t" bIns="33750" lIns="67500" spcFirstLastPara="1" rIns="67500" wrap="square" tIns="3375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0563C1"/>
                </a:solidFill>
                <a:latin typeface="Arial"/>
                <a:ea typeface="Arial"/>
                <a:cs typeface="Arial"/>
                <a:sym typeface="Arial"/>
                <a:hlinkClick r:id="rId6">
                  <a:extLst>
                    <a:ext uri="{A12FA001-AC4F-418D-AE19-62706E023703}">
                      <ahyp:hlinkClr val="tx"/>
                    </a:ext>
                  </a:extLst>
                </a:hlinkClick>
              </a:rPr>
              <a:t>https://creativecommons.org/choose</a:t>
            </a:r>
            <a:endParaRPr sz="1100"/>
          </a:p>
        </p:txBody>
      </p:sp>
      <p:sp>
        <p:nvSpPr>
          <p:cNvPr id="670" name="Google Shape;670;p58"/>
          <p:cNvSpPr txBox="1"/>
          <p:nvPr/>
        </p:nvSpPr>
        <p:spPr>
          <a:xfrm>
            <a:off x="846625" y="1442975"/>
            <a:ext cx="87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https://creativecommons.org/share-your-work/cclicenses/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9"/>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Re-using data from repositories</a:t>
            </a:r>
            <a:endParaRPr/>
          </a:p>
        </p:txBody>
      </p:sp>
      <p:pic>
        <p:nvPicPr>
          <p:cNvPr id="676" name="Google Shape;676;p59"/>
          <p:cNvPicPr preferRelativeResize="0"/>
          <p:nvPr/>
        </p:nvPicPr>
        <p:blipFill rotWithShape="1">
          <a:blip r:embed="rId3">
            <a:alphaModFix/>
          </a:blip>
          <a:srcRect b="0" l="0" r="0" t="0"/>
          <a:stretch/>
        </p:blipFill>
        <p:spPr>
          <a:xfrm>
            <a:off x="7693999" y="1993676"/>
            <a:ext cx="1208795" cy="1611576"/>
          </a:xfrm>
          <a:prstGeom prst="rect">
            <a:avLst/>
          </a:prstGeom>
          <a:noFill/>
          <a:ln>
            <a:noFill/>
          </a:ln>
        </p:spPr>
      </p:pic>
      <p:sp>
        <p:nvSpPr>
          <p:cNvPr id="677" name="Google Shape;677;p59"/>
          <p:cNvSpPr txBox="1"/>
          <p:nvPr/>
        </p:nvSpPr>
        <p:spPr>
          <a:xfrm>
            <a:off x="1055078" y="3180150"/>
            <a:ext cx="8681400" cy="2562900"/>
          </a:xfrm>
          <a:prstGeom prst="rect">
            <a:avLst/>
          </a:prstGeom>
          <a:noFill/>
          <a:ln>
            <a:noFill/>
          </a:ln>
          <a:effectLst>
            <a:outerShdw blurRad="71438" rotWithShape="0" algn="bl" dir="13500000" dist="19050">
              <a:srgbClr val="FFFFFF">
                <a:alpha val="64000"/>
              </a:srgbClr>
            </a:outerShdw>
          </a:effectLst>
        </p:spPr>
        <p:txBody>
          <a:bodyPr anchorCtr="0" anchor="t" bIns="34275" lIns="68575" spcFirstLastPara="1" rIns="68575" wrap="square" tIns="34275">
            <a:spAutoFit/>
          </a:bodyPr>
          <a:lstStyle/>
          <a:p>
            <a:pPr indent="-342900" lvl="0" marL="457200" rtl="0" algn="l">
              <a:spcBef>
                <a:spcPts val="0"/>
              </a:spcBef>
              <a:spcAft>
                <a:spcPts val="0"/>
              </a:spcAft>
              <a:buClr>
                <a:srgbClr val="3CBAB9"/>
              </a:buClr>
              <a:buSzPts val="1800"/>
              <a:buFont typeface="Calibri"/>
              <a:buChar char="●"/>
            </a:pPr>
            <a:r>
              <a:rPr lang="en-US" sz="1800">
                <a:solidFill>
                  <a:srgbClr val="002060"/>
                </a:solidFill>
                <a:latin typeface="Calibri"/>
                <a:ea typeface="Calibri"/>
                <a:cs typeface="Calibri"/>
                <a:sym typeface="Calibri"/>
              </a:rPr>
              <a:t>GNU GPLv3: </a:t>
            </a:r>
            <a:endParaRPr sz="1800">
              <a:solidFill>
                <a:srgbClr val="002060"/>
              </a:solidFill>
              <a:latin typeface="Calibri"/>
              <a:ea typeface="Calibri"/>
              <a:cs typeface="Calibri"/>
              <a:sym typeface="Calibri"/>
            </a:endParaRPr>
          </a:p>
          <a:p>
            <a:pPr indent="0" lvl="0" marL="457200" rtl="0" algn="l">
              <a:spcBef>
                <a:spcPts val="0"/>
              </a:spcBef>
              <a:spcAft>
                <a:spcPts val="0"/>
              </a:spcAft>
              <a:buNone/>
            </a:pPr>
            <a:r>
              <a:t/>
            </a:r>
            <a:endParaRPr sz="1800">
              <a:solidFill>
                <a:srgbClr val="002060"/>
              </a:solidFill>
              <a:latin typeface="Calibri"/>
              <a:ea typeface="Calibri"/>
              <a:cs typeface="Calibri"/>
              <a:sym typeface="Calibri"/>
            </a:endParaRPr>
          </a:p>
          <a:p>
            <a:pPr indent="-342900" lvl="0" marL="457200" marR="0" rtl="0" algn="l">
              <a:spcBef>
                <a:spcPts val="0"/>
              </a:spcBef>
              <a:spcAft>
                <a:spcPts val="0"/>
              </a:spcAft>
              <a:buClr>
                <a:srgbClr val="3CBAB9"/>
              </a:buClr>
              <a:buSzPts val="1800"/>
              <a:buFont typeface="Calibri"/>
              <a:buChar char="●"/>
            </a:pPr>
            <a:r>
              <a:rPr lang="en-US" sz="1800">
                <a:solidFill>
                  <a:srgbClr val="002060"/>
                </a:solidFill>
                <a:latin typeface="Calibri"/>
                <a:ea typeface="Calibri"/>
                <a:cs typeface="Calibri"/>
                <a:sym typeface="Calibri"/>
              </a:rPr>
              <a:t>GNU AGPLv3: Complete source code modifications need to be available</a:t>
            </a:r>
            <a:endParaRPr sz="1800">
              <a:solidFill>
                <a:srgbClr val="002060"/>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002060"/>
              </a:solidFill>
              <a:latin typeface="Calibri"/>
              <a:ea typeface="Calibri"/>
              <a:cs typeface="Calibri"/>
              <a:sym typeface="Calibri"/>
            </a:endParaRPr>
          </a:p>
          <a:p>
            <a:pPr indent="-342900" lvl="0" marL="457200" rtl="0" algn="l">
              <a:spcBef>
                <a:spcPts val="0"/>
              </a:spcBef>
              <a:spcAft>
                <a:spcPts val="0"/>
              </a:spcAft>
              <a:buClr>
                <a:srgbClr val="3CBAB9"/>
              </a:buClr>
              <a:buSzPts val="1800"/>
              <a:buFont typeface="Calibri"/>
              <a:buChar char="●"/>
            </a:pPr>
            <a:r>
              <a:rPr lang="en-US" sz="1800">
                <a:solidFill>
                  <a:srgbClr val="002060"/>
                </a:solidFill>
                <a:latin typeface="Calibri"/>
                <a:ea typeface="Calibri"/>
                <a:cs typeface="Calibri"/>
                <a:sym typeface="Calibri"/>
              </a:rPr>
              <a:t>GNU LGPLv3: Large modifications can be distributed under different license.</a:t>
            </a:r>
            <a:endParaRPr sz="1800">
              <a:solidFill>
                <a:srgbClr val="002060"/>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002060"/>
              </a:solidFill>
              <a:latin typeface="Calibri"/>
              <a:ea typeface="Calibri"/>
              <a:cs typeface="Calibri"/>
              <a:sym typeface="Calibri"/>
            </a:endParaRPr>
          </a:p>
          <a:p>
            <a:pPr indent="-342900" lvl="0" marL="457200" marR="0" rtl="0" algn="l">
              <a:spcBef>
                <a:spcPts val="0"/>
              </a:spcBef>
              <a:spcAft>
                <a:spcPts val="0"/>
              </a:spcAft>
              <a:buClr>
                <a:srgbClr val="3CBAB9"/>
              </a:buClr>
              <a:buSzPts val="1800"/>
              <a:buFont typeface="Calibri"/>
              <a:buChar char="●"/>
            </a:pPr>
            <a:r>
              <a:rPr lang="en-US" sz="1800">
                <a:solidFill>
                  <a:srgbClr val="002060"/>
                </a:solidFill>
                <a:latin typeface="Calibri"/>
                <a:ea typeface="Calibri"/>
                <a:cs typeface="Calibri"/>
                <a:sym typeface="Calibri"/>
              </a:rPr>
              <a:t>MIT license: No attribution license</a:t>
            </a:r>
            <a:endParaRPr sz="1800">
              <a:solidFill>
                <a:srgbClr val="002060"/>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002060"/>
              </a:solidFill>
              <a:latin typeface="Calibri"/>
              <a:ea typeface="Calibri"/>
              <a:cs typeface="Calibri"/>
              <a:sym typeface="Calibri"/>
            </a:endParaRPr>
          </a:p>
          <a:p>
            <a:pPr indent="-342900" lvl="0" marL="457200" marR="0" rtl="0" algn="l">
              <a:spcBef>
                <a:spcPts val="0"/>
              </a:spcBef>
              <a:spcAft>
                <a:spcPts val="0"/>
              </a:spcAft>
              <a:buClr>
                <a:srgbClr val="3CBAB9"/>
              </a:buClr>
              <a:buSzPts val="1800"/>
              <a:buFont typeface="Calibri"/>
              <a:buChar char="●"/>
            </a:pPr>
            <a:r>
              <a:rPr lang="en-US" sz="1800">
                <a:solidFill>
                  <a:srgbClr val="002060"/>
                </a:solidFill>
                <a:latin typeface="Calibri"/>
                <a:ea typeface="Calibri"/>
                <a:cs typeface="Calibri"/>
                <a:sym typeface="Calibri"/>
              </a:rPr>
              <a:t>Apache 2.0 ~ GNU PLv3</a:t>
            </a:r>
            <a:endParaRPr sz="1800">
              <a:solidFill>
                <a:srgbClr val="002060"/>
              </a:solidFill>
              <a:latin typeface="Calibri"/>
              <a:ea typeface="Calibri"/>
              <a:cs typeface="Calibri"/>
              <a:sym typeface="Calibri"/>
            </a:endParaRPr>
          </a:p>
        </p:txBody>
      </p:sp>
      <p:pic>
        <p:nvPicPr>
          <p:cNvPr id="678" name="Google Shape;678;p59"/>
          <p:cNvPicPr preferRelativeResize="0"/>
          <p:nvPr/>
        </p:nvPicPr>
        <p:blipFill>
          <a:blip r:embed="rId4">
            <a:alphaModFix/>
          </a:blip>
          <a:stretch>
            <a:fillRect/>
          </a:stretch>
        </p:blipFill>
        <p:spPr>
          <a:xfrm>
            <a:off x="2812577" y="2081200"/>
            <a:ext cx="4282773" cy="1524050"/>
          </a:xfrm>
          <a:prstGeom prst="rect">
            <a:avLst/>
          </a:prstGeom>
          <a:noFill/>
          <a:ln>
            <a:noFill/>
          </a:ln>
        </p:spPr>
      </p:pic>
      <p:pic>
        <p:nvPicPr>
          <p:cNvPr id="679" name="Google Shape;679;p59"/>
          <p:cNvPicPr preferRelativeResize="0"/>
          <p:nvPr/>
        </p:nvPicPr>
        <p:blipFill rotWithShape="1">
          <a:blip r:embed="rId4">
            <a:alphaModFix/>
          </a:blip>
          <a:srcRect b="0" l="0" r="66194" t="0"/>
          <a:stretch/>
        </p:blipFill>
        <p:spPr>
          <a:xfrm>
            <a:off x="2812576" y="2113650"/>
            <a:ext cx="1447801" cy="1524025"/>
          </a:xfrm>
          <a:prstGeom prst="rect">
            <a:avLst/>
          </a:prstGeom>
          <a:noFill/>
          <a:ln>
            <a:noFill/>
          </a:ln>
        </p:spPr>
      </p:pic>
      <p:sp>
        <p:nvSpPr>
          <p:cNvPr id="680" name="Google Shape;680;p59"/>
          <p:cNvSpPr txBox="1"/>
          <p:nvPr/>
        </p:nvSpPr>
        <p:spPr>
          <a:xfrm>
            <a:off x="5140775" y="4936038"/>
            <a:ext cx="4278900" cy="807000"/>
          </a:xfrm>
          <a:prstGeom prst="rect">
            <a:avLst/>
          </a:prstGeom>
          <a:noFill/>
          <a:ln>
            <a:noFill/>
          </a:ln>
        </p:spPr>
        <p:txBody>
          <a:bodyPr anchorCtr="0" anchor="t" bIns="33750" lIns="67500" spcFirstLastPara="1" rIns="67500" wrap="square" tIns="33750">
            <a:spAutoFit/>
          </a:bodyPr>
          <a:lstStyle/>
          <a:p>
            <a:pPr indent="0" lvl="0" marL="0" marR="0" rtl="0" algn="l">
              <a:lnSpc>
                <a:spcPct val="100000"/>
              </a:lnSpc>
              <a:spcBef>
                <a:spcPts val="0"/>
              </a:spcBef>
              <a:spcAft>
                <a:spcPts val="0"/>
              </a:spcAft>
              <a:buClr>
                <a:srgbClr val="4D4948"/>
              </a:buClr>
              <a:buSzPts val="2400"/>
              <a:buFont typeface="Corbel"/>
              <a:buNone/>
            </a:pPr>
            <a:r>
              <a:rPr b="1" i="0" lang="en-US" sz="2400" u="sng" cap="none" strike="noStrike">
                <a:solidFill>
                  <a:srgbClr val="3CBAB9"/>
                </a:solidFill>
                <a:latin typeface="Corbel"/>
                <a:ea typeface="Corbel"/>
                <a:cs typeface="Corbel"/>
                <a:sym typeface="Corbel"/>
                <a:hlinkClick r:id="rId5">
                  <a:extLst>
                    <a:ext uri="{A12FA001-AC4F-418D-AE19-62706E023703}">
                      <ahyp:hlinkClr val="tx"/>
                    </a:ext>
                  </a:extLst>
                </a:hlinkClick>
              </a:rPr>
              <a:t>https://opensource.org/licenses</a:t>
            </a:r>
            <a:endParaRPr sz="1100">
              <a:solidFill>
                <a:srgbClr val="3CBAB9"/>
              </a:solidFill>
            </a:endParaRPr>
          </a:p>
          <a:p>
            <a:pPr indent="0" lvl="0" marL="0" marR="0" rtl="0" algn="l">
              <a:lnSpc>
                <a:spcPct val="100000"/>
              </a:lnSpc>
              <a:spcBef>
                <a:spcPts val="0"/>
              </a:spcBef>
              <a:spcAft>
                <a:spcPts val="0"/>
              </a:spcAft>
              <a:buClr>
                <a:srgbClr val="4D4948"/>
              </a:buClr>
              <a:buSzPts val="2400"/>
              <a:buFont typeface="Corbel"/>
              <a:buNone/>
            </a:pPr>
            <a:r>
              <a:rPr b="1" i="0" lang="en-US" sz="2400" u="sng" cap="none" strike="noStrike">
                <a:solidFill>
                  <a:srgbClr val="3CBAB9"/>
                </a:solidFill>
                <a:latin typeface="Corbel"/>
                <a:ea typeface="Corbel"/>
                <a:cs typeface="Corbel"/>
                <a:sym typeface="Corbel"/>
                <a:hlinkClick r:id="rId6">
                  <a:extLst>
                    <a:ext uri="{A12FA001-AC4F-418D-AE19-62706E023703}">
                      <ahyp:hlinkClr val="tx"/>
                    </a:ext>
                  </a:extLst>
                </a:hlinkClick>
              </a:rPr>
              <a:t>https://choosealicense.com/</a:t>
            </a:r>
            <a:endParaRPr sz="1100">
              <a:solidFill>
                <a:srgbClr val="3CBAB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idx="1" type="body"/>
          </p:nvPr>
        </p:nvSpPr>
        <p:spPr>
          <a:xfrm>
            <a:off x="846049" y="1986325"/>
            <a:ext cx="110073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lang="en-US"/>
              <a:t>What is written in the DMP?</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lang="en-US"/>
              <a:t>Are you cleared for depositing?</a:t>
            </a:r>
            <a:endParaRPr/>
          </a:p>
          <a:p>
            <a:pPr indent="0" lvl="0" marL="0" marR="0" rtl="0" algn="ctr">
              <a:lnSpc>
                <a:spcPct val="100000"/>
              </a:lnSpc>
              <a:spcBef>
                <a:spcPts val="0"/>
              </a:spcBef>
              <a:spcAft>
                <a:spcPts val="0"/>
              </a:spcAft>
              <a:buNone/>
            </a:pPr>
            <a:r>
              <a:rPr lang="en-US"/>
              <a:t>Ethical and legal issues</a:t>
            </a:r>
            <a:endParaRPr/>
          </a:p>
          <a:p>
            <a:pPr indent="0" lvl="0" marL="0" marR="0" rtl="0" algn="ctr">
              <a:lnSpc>
                <a:spcPct val="100000"/>
              </a:lnSpc>
              <a:spcBef>
                <a:spcPts val="0"/>
              </a:spcBef>
              <a:spcAft>
                <a:spcPts val="0"/>
              </a:spcAft>
              <a:buNone/>
            </a:pPr>
            <a:r>
              <a:rPr lang="en-US"/>
              <a:t>Data availability requirements of the funder and of the journal</a:t>
            </a:r>
            <a:endParaRPr/>
          </a:p>
          <a:p>
            <a:pPr indent="0" lvl="0" marL="0" marR="0" rtl="0" algn="ctr">
              <a:lnSpc>
                <a:spcPct val="100000"/>
              </a:lnSpc>
              <a:spcBef>
                <a:spcPts val="0"/>
              </a:spcBef>
              <a:spcAft>
                <a:spcPts val="0"/>
              </a:spcAft>
              <a:buNone/>
            </a:pPr>
            <a:r>
              <a:t/>
            </a:r>
            <a:endParaRPr/>
          </a:p>
        </p:txBody>
      </p:sp>
      <p:sp>
        <p:nvSpPr>
          <p:cNvPr id="96" name="Google Shape;96;p15"/>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(somewhat) simple start</a:t>
            </a:r>
            <a:endParaRPr/>
          </a:p>
        </p:txBody>
      </p:sp>
      <p:sp>
        <p:nvSpPr>
          <p:cNvPr id="97" name="Google Shape;97;p15"/>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98" name="Google Shape;98;p15"/>
          <p:cNvPicPr preferRelativeResize="0"/>
          <p:nvPr/>
        </p:nvPicPr>
        <p:blipFill>
          <a:blip r:embed="rId3">
            <a:alphaModFix/>
          </a:blip>
          <a:stretch>
            <a:fillRect/>
          </a:stretch>
        </p:blipFill>
        <p:spPr>
          <a:xfrm>
            <a:off x="904424" y="1381026"/>
            <a:ext cx="542975" cy="542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0"/>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A short side note on computational workflows</a:t>
            </a:r>
            <a:endParaRPr/>
          </a:p>
          <a:p>
            <a:pPr indent="0" lvl="0" marL="228600" marR="0" rtl="0" algn="l">
              <a:lnSpc>
                <a:spcPct val="100000"/>
              </a:lnSpc>
              <a:spcBef>
                <a:spcPts val="0"/>
              </a:spcBef>
              <a:spcAft>
                <a:spcPts val="0"/>
              </a:spcAft>
              <a:buSzPts val="1400"/>
              <a:buFont typeface="Montserrat"/>
              <a:buNone/>
            </a:pPr>
            <a:r>
              <a:t/>
            </a:r>
            <a:endParaRPr/>
          </a:p>
        </p:txBody>
      </p:sp>
      <p:sp>
        <p:nvSpPr>
          <p:cNvPr id="686" name="Google Shape;686;p60"/>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Where can I find workflows?</a:t>
            </a:r>
            <a:endParaRPr/>
          </a:p>
        </p:txBody>
      </p:sp>
      <p:sp>
        <p:nvSpPr>
          <p:cNvPr id="687" name="Google Shape;687;p60"/>
          <p:cNvSpPr txBox="1"/>
          <p:nvPr/>
        </p:nvSpPr>
        <p:spPr>
          <a:xfrm>
            <a:off x="846150" y="1962324"/>
            <a:ext cx="3000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1"/>
                </a:solidFill>
                <a:latin typeface="Montserrat"/>
                <a:ea typeface="Montserrat"/>
                <a:cs typeface="Montserrat"/>
                <a:sym typeface="Montserrat"/>
              </a:rPr>
              <a:t>Platform/System specific repositories</a:t>
            </a:r>
            <a:endParaRPr sz="1300"/>
          </a:p>
        </p:txBody>
      </p:sp>
      <p:pic>
        <p:nvPicPr>
          <p:cNvPr id="688" name="Google Shape;688;p60"/>
          <p:cNvPicPr preferRelativeResize="0"/>
          <p:nvPr/>
        </p:nvPicPr>
        <p:blipFill rotWithShape="1">
          <a:blip r:embed="rId3">
            <a:alphaModFix/>
          </a:blip>
          <a:srcRect b="0" l="0" r="0" t="0"/>
          <a:stretch/>
        </p:blipFill>
        <p:spPr>
          <a:xfrm>
            <a:off x="1391901" y="4290259"/>
            <a:ext cx="1908478" cy="1190982"/>
          </a:xfrm>
          <a:prstGeom prst="rect">
            <a:avLst/>
          </a:prstGeom>
          <a:noFill/>
          <a:ln>
            <a:noFill/>
          </a:ln>
          <a:effectLst>
            <a:outerShdw blurRad="57150" rotWithShape="0" algn="bl" dir="5400000" dist="19050">
              <a:srgbClr val="000000">
                <a:alpha val="49800"/>
              </a:srgbClr>
            </a:outerShdw>
          </a:effectLst>
        </p:spPr>
      </p:pic>
      <p:pic>
        <p:nvPicPr>
          <p:cNvPr id="689" name="Google Shape;689;p60"/>
          <p:cNvPicPr preferRelativeResize="0"/>
          <p:nvPr/>
        </p:nvPicPr>
        <p:blipFill rotWithShape="1">
          <a:blip r:embed="rId4">
            <a:alphaModFix/>
          </a:blip>
          <a:srcRect b="12899" l="0" r="5177" t="0"/>
          <a:stretch/>
        </p:blipFill>
        <p:spPr>
          <a:xfrm>
            <a:off x="1005840" y="5764974"/>
            <a:ext cx="2680575" cy="377100"/>
          </a:xfrm>
          <a:prstGeom prst="rect">
            <a:avLst/>
          </a:prstGeom>
          <a:noFill/>
          <a:ln>
            <a:noFill/>
          </a:ln>
          <a:effectLst>
            <a:outerShdw blurRad="57150" rotWithShape="0" algn="bl" dir="5400000" dist="19050">
              <a:srgbClr val="000000">
                <a:alpha val="49800"/>
              </a:srgbClr>
            </a:outerShdw>
          </a:effectLst>
        </p:spPr>
      </p:pic>
      <p:pic>
        <p:nvPicPr>
          <p:cNvPr id="690" name="Google Shape;690;p60"/>
          <p:cNvPicPr preferRelativeResize="0"/>
          <p:nvPr/>
        </p:nvPicPr>
        <p:blipFill rotWithShape="1">
          <a:blip r:embed="rId5">
            <a:alphaModFix/>
          </a:blip>
          <a:srcRect b="0" l="0" r="0" t="0"/>
          <a:stretch/>
        </p:blipFill>
        <p:spPr>
          <a:xfrm>
            <a:off x="1709052" y="3112613"/>
            <a:ext cx="1274200" cy="451067"/>
          </a:xfrm>
          <a:prstGeom prst="rect">
            <a:avLst/>
          </a:prstGeom>
          <a:noFill/>
          <a:ln>
            <a:noFill/>
          </a:ln>
        </p:spPr>
      </p:pic>
      <p:sp>
        <p:nvSpPr>
          <p:cNvPr id="691" name="Google Shape;691;p60"/>
          <p:cNvSpPr txBox="1"/>
          <p:nvPr/>
        </p:nvSpPr>
        <p:spPr>
          <a:xfrm>
            <a:off x="270875" y="3611348"/>
            <a:ext cx="4432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300">
                <a:latin typeface="Montserrat"/>
                <a:ea typeface="Montserrat"/>
                <a:cs typeface="Montserrat"/>
                <a:sym typeface="Montserrat"/>
              </a:rPr>
              <a:t>IWC - Intergalactic Workflow Commission</a:t>
            </a:r>
            <a:endParaRPr sz="1300">
              <a:latin typeface="Montserrat"/>
              <a:ea typeface="Montserrat"/>
              <a:cs typeface="Montserrat"/>
              <a:sym typeface="Montserrat"/>
            </a:endParaRPr>
          </a:p>
        </p:txBody>
      </p:sp>
      <p:sp>
        <p:nvSpPr>
          <p:cNvPr id="692" name="Google Shape;692;p60"/>
          <p:cNvSpPr txBox="1"/>
          <p:nvPr/>
        </p:nvSpPr>
        <p:spPr>
          <a:xfrm>
            <a:off x="8952350" y="1962324"/>
            <a:ext cx="3000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1"/>
                </a:solidFill>
                <a:latin typeface="Montserrat"/>
                <a:ea typeface="Montserrat"/>
                <a:cs typeface="Montserrat"/>
                <a:sym typeface="Montserrat"/>
              </a:rPr>
              <a:t>Generalist data</a:t>
            </a:r>
            <a:r>
              <a:rPr lang="en-US" sz="1900">
                <a:solidFill>
                  <a:schemeClr val="dk1"/>
                </a:solidFill>
                <a:latin typeface="Montserrat"/>
                <a:ea typeface="Montserrat"/>
                <a:cs typeface="Montserrat"/>
                <a:sym typeface="Montserrat"/>
              </a:rPr>
              <a:t> repositories</a:t>
            </a:r>
            <a:endParaRPr sz="1300"/>
          </a:p>
        </p:txBody>
      </p:sp>
      <p:pic>
        <p:nvPicPr>
          <p:cNvPr id="693" name="Google Shape;693;p60"/>
          <p:cNvPicPr preferRelativeResize="0"/>
          <p:nvPr/>
        </p:nvPicPr>
        <p:blipFill rotWithShape="1">
          <a:blip r:embed="rId6">
            <a:alphaModFix/>
          </a:blip>
          <a:srcRect b="0" l="0" r="0" t="0"/>
          <a:stretch/>
        </p:blipFill>
        <p:spPr>
          <a:xfrm>
            <a:off x="9815250" y="3010795"/>
            <a:ext cx="1274200" cy="489434"/>
          </a:xfrm>
          <a:prstGeom prst="rect">
            <a:avLst/>
          </a:prstGeom>
          <a:noFill/>
          <a:ln>
            <a:noFill/>
          </a:ln>
        </p:spPr>
      </p:pic>
      <p:pic>
        <p:nvPicPr>
          <p:cNvPr descr="OpenAIRE Guidelines — OpenAIRE Guidelines documentation" id="694" name="Google Shape;694;p60"/>
          <p:cNvPicPr preferRelativeResize="0"/>
          <p:nvPr/>
        </p:nvPicPr>
        <p:blipFill rotWithShape="1">
          <a:blip r:embed="rId7">
            <a:alphaModFix/>
          </a:blip>
          <a:srcRect b="0" l="0" r="0" t="0"/>
          <a:stretch/>
        </p:blipFill>
        <p:spPr>
          <a:xfrm>
            <a:off x="9952124" y="3869924"/>
            <a:ext cx="1000450" cy="1000450"/>
          </a:xfrm>
          <a:prstGeom prst="rect">
            <a:avLst/>
          </a:prstGeom>
          <a:noFill/>
          <a:ln>
            <a:noFill/>
          </a:ln>
        </p:spPr>
      </p:pic>
      <p:sp>
        <p:nvSpPr>
          <p:cNvPr id="695" name="Google Shape;695;p60"/>
          <p:cNvSpPr txBox="1"/>
          <p:nvPr/>
        </p:nvSpPr>
        <p:spPr>
          <a:xfrm>
            <a:off x="4899250" y="1962324"/>
            <a:ext cx="3000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1"/>
                </a:solidFill>
                <a:latin typeface="Montserrat"/>
                <a:ea typeface="Montserrat"/>
                <a:cs typeface="Montserrat"/>
                <a:sym typeface="Montserrat"/>
              </a:rPr>
              <a:t>The Git based repositories</a:t>
            </a:r>
            <a:endParaRPr sz="1300"/>
          </a:p>
        </p:txBody>
      </p:sp>
      <p:pic>
        <p:nvPicPr>
          <p:cNvPr descr="GitHub Logo | Symbol, History, PNG (3840*2160)" id="696" name="Google Shape;696;p60"/>
          <p:cNvPicPr preferRelativeResize="0"/>
          <p:nvPr/>
        </p:nvPicPr>
        <p:blipFill rotWithShape="1">
          <a:blip r:embed="rId8">
            <a:alphaModFix/>
          </a:blip>
          <a:srcRect b="0" l="0" r="0" t="0"/>
          <a:stretch/>
        </p:blipFill>
        <p:spPr>
          <a:xfrm>
            <a:off x="5762138" y="3250854"/>
            <a:ext cx="1274200" cy="716769"/>
          </a:xfrm>
          <a:prstGeom prst="rect">
            <a:avLst/>
          </a:prstGeom>
          <a:noFill/>
          <a:ln>
            <a:noFill/>
          </a:ln>
        </p:spPr>
      </p:pic>
      <p:pic>
        <p:nvPicPr>
          <p:cNvPr id="697" name="Google Shape;697;p60"/>
          <p:cNvPicPr preferRelativeResize="0"/>
          <p:nvPr/>
        </p:nvPicPr>
        <p:blipFill rotWithShape="1">
          <a:blip r:embed="rId9">
            <a:alphaModFix/>
          </a:blip>
          <a:srcRect b="0" l="0" r="0" t="0"/>
          <a:stretch/>
        </p:blipFill>
        <p:spPr>
          <a:xfrm>
            <a:off x="5992884" y="4303340"/>
            <a:ext cx="812729" cy="68700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1"/>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Using a registry to overcome fragmentation</a:t>
            </a:r>
            <a:endParaRPr/>
          </a:p>
          <a:p>
            <a:pPr indent="0" lvl="0" marL="228600" marR="0" rtl="0" algn="l">
              <a:lnSpc>
                <a:spcPct val="100000"/>
              </a:lnSpc>
              <a:spcBef>
                <a:spcPts val="0"/>
              </a:spcBef>
              <a:spcAft>
                <a:spcPts val="0"/>
              </a:spcAft>
              <a:buSzPts val="1400"/>
              <a:buFont typeface="Montserrat"/>
              <a:buNone/>
            </a:pPr>
            <a:r>
              <a:t/>
            </a:r>
            <a:endParaRPr/>
          </a:p>
        </p:txBody>
      </p:sp>
      <p:sp>
        <p:nvSpPr>
          <p:cNvPr id="703" name="Google Shape;703;p61"/>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pic>
        <p:nvPicPr>
          <p:cNvPr id="704" name="Google Shape;704;p61"/>
          <p:cNvPicPr preferRelativeResize="0"/>
          <p:nvPr/>
        </p:nvPicPr>
        <p:blipFill>
          <a:blip r:embed="rId3">
            <a:alphaModFix/>
          </a:blip>
          <a:stretch>
            <a:fillRect/>
          </a:stretch>
        </p:blipFill>
        <p:spPr>
          <a:xfrm>
            <a:off x="2243600" y="1348825"/>
            <a:ext cx="7704800" cy="5225975"/>
          </a:xfrm>
          <a:prstGeom prst="rect">
            <a:avLst/>
          </a:prstGeom>
          <a:noFill/>
          <a:ln>
            <a:noFill/>
          </a:ln>
          <a:effectLst>
            <a:outerShdw blurRad="57150" rotWithShape="0" algn="bl" dir="5400000" dist="19050">
              <a:srgbClr val="000000">
                <a:alpha val="50000"/>
              </a:srgbClr>
            </a:outerShdw>
          </a:effectLst>
        </p:spPr>
      </p:pic>
      <p:sp>
        <p:nvSpPr>
          <p:cNvPr id="705" name="Google Shape;705;p61"/>
          <p:cNvSpPr txBox="1"/>
          <p:nvPr/>
        </p:nvSpPr>
        <p:spPr>
          <a:xfrm>
            <a:off x="4438300" y="6531612"/>
            <a:ext cx="5510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https://workflowhub.eu/</a:t>
            </a:r>
            <a:endParaRPr sz="1000">
              <a:latin typeface="Montserrat"/>
              <a:ea typeface="Montserrat"/>
              <a:cs typeface="Montserrat"/>
              <a:sym typeface="Montserrat"/>
            </a:endParaRPr>
          </a:p>
        </p:txBody>
      </p:sp>
      <p:sp>
        <p:nvSpPr>
          <p:cNvPr id="706" name="Google Shape;706;p61"/>
          <p:cNvSpPr txBox="1"/>
          <p:nvPr>
            <p:ph idx="1" type="body"/>
          </p:nvPr>
        </p:nvSpPr>
        <p:spPr>
          <a:xfrm>
            <a:off x="32676" y="3042450"/>
            <a:ext cx="2211000" cy="144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Start: April 2020</a:t>
            </a:r>
            <a:endParaRPr/>
          </a:p>
          <a:p>
            <a:pPr indent="0" lvl="0" marL="0" marR="0" rtl="0" algn="ctr">
              <a:lnSpc>
                <a:spcPct val="100000"/>
              </a:lnSpc>
              <a:spcBef>
                <a:spcPts val="0"/>
              </a:spcBef>
              <a:spcAft>
                <a:spcPts val="0"/>
              </a:spcAft>
              <a:buNone/>
            </a:pPr>
            <a:r>
              <a:rPr lang="en-US"/>
              <a:t>Launch: Sept 2022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2"/>
          <p:cNvSpPr/>
          <p:nvPr/>
        </p:nvSpPr>
        <p:spPr>
          <a:xfrm>
            <a:off x="9919125" y="5208150"/>
            <a:ext cx="2080800" cy="125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2"/>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WorkflowHub</a:t>
            </a:r>
            <a:endParaRPr/>
          </a:p>
          <a:p>
            <a:pPr indent="0" lvl="0" marL="228600" marR="0" rtl="0" algn="l">
              <a:lnSpc>
                <a:spcPct val="100000"/>
              </a:lnSpc>
              <a:spcBef>
                <a:spcPts val="0"/>
              </a:spcBef>
              <a:spcAft>
                <a:spcPts val="0"/>
              </a:spcAft>
              <a:buSzPts val="1400"/>
              <a:buFont typeface="Montserrat"/>
              <a:buNone/>
            </a:pPr>
            <a:r>
              <a:t/>
            </a:r>
            <a:endParaRPr/>
          </a:p>
        </p:txBody>
      </p:sp>
      <p:sp>
        <p:nvSpPr>
          <p:cNvPr id="713" name="Google Shape;713;p62"/>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Key features</a:t>
            </a:r>
            <a:endParaRPr/>
          </a:p>
        </p:txBody>
      </p:sp>
      <p:sp>
        <p:nvSpPr>
          <p:cNvPr id="714" name="Google Shape;714;p62"/>
          <p:cNvSpPr txBox="1"/>
          <p:nvPr/>
        </p:nvSpPr>
        <p:spPr>
          <a:xfrm>
            <a:off x="6681900" y="6519312"/>
            <a:ext cx="5510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Modified from slide of Carole Goble at ELIXIR All Hands 2023</a:t>
            </a:r>
            <a:endParaRPr sz="1000">
              <a:latin typeface="Montserrat"/>
              <a:ea typeface="Montserrat"/>
              <a:cs typeface="Montserrat"/>
              <a:sym typeface="Montserrat"/>
            </a:endParaRPr>
          </a:p>
        </p:txBody>
      </p:sp>
      <p:sp>
        <p:nvSpPr>
          <p:cNvPr id="715" name="Google Shape;715;p62"/>
          <p:cNvSpPr txBox="1"/>
          <p:nvPr>
            <p:ph idx="1" type="body"/>
          </p:nvPr>
        </p:nvSpPr>
        <p:spPr>
          <a:xfrm>
            <a:off x="846625" y="1884275"/>
            <a:ext cx="5962200" cy="37311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System agnostic</a:t>
            </a:r>
            <a:endParaRPr/>
          </a:p>
          <a:p>
            <a:pPr indent="-317500" lvl="0" marL="457200" marR="0" rtl="0" algn="l">
              <a:lnSpc>
                <a:spcPct val="100000"/>
              </a:lnSpc>
              <a:spcBef>
                <a:spcPts val="1000"/>
              </a:spcBef>
              <a:spcAft>
                <a:spcPts val="0"/>
              </a:spcAft>
              <a:buSzPts val="1400"/>
              <a:buChar char="●"/>
            </a:pPr>
            <a:r>
              <a:rPr lang="en-US"/>
              <a:t>Native repository support</a:t>
            </a:r>
            <a:endParaRPr/>
          </a:p>
          <a:p>
            <a:pPr indent="-317500" lvl="0" marL="457200" marR="0" rtl="0" algn="l">
              <a:lnSpc>
                <a:spcPct val="100000"/>
              </a:lnSpc>
              <a:spcBef>
                <a:spcPts val="1000"/>
              </a:spcBef>
              <a:spcAft>
                <a:spcPts val="0"/>
              </a:spcAft>
              <a:buSzPts val="1400"/>
              <a:buChar char="●"/>
            </a:pPr>
            <a:r>
              <a:rPr lang="en-US"/>
              <a:t>Git integration</a:t>
            </a:r>
            <a:endParaRPr/>
          </a:p>
          <a:p>
            <a:pPr indent="-317500" lvl="0" marL="457200" marR="0" rtl="0" algn="l">
              <a:lnSpc>
                <a:spcPct val="100000"/>
              </a:lnSpc>
              <a:spcBef>
                <a:spcPts val="1000"/>
              </a:spcBef>
              <a:spcAft>
                <a:spcPts val="0"/>
              </a:spcAft>
              <a:buSzPts val="1400"/>
              <a:buChar char="●"/>
            </a:pPr>
            <a:r>
              <a:rPr lang="en-US"/>
              <a:t>Versioning</a:t>
            </a:r>
            <a:endParaRPr/>
          </a:p>
          <a:p>
            <a:pPr indent="-317500" lvl="0" marL="457200" marR="0" rtl="0" algn="l">
              <a:lnSpc>
                <a:spcPct val="100000"/>
              </a:lnSpc>
              <a:spcBef>
                <a:spcPts val="1000"/>
              </a:spcBef>
              <a:spcAft>
                <a:spcPts val="0"/>
              </a:spcAft>
              <a:buSzPts val="1400"/>
              <a:buChar char="●"/>
            </a:pPr>
            <a:r>
              <a:rPr lang="en-US"/>
              <a:t>Links to external files (docs, test and reference data)</a:t>
            </a:r>
            <a:endParaRPr/>
          </a:p>
          <a:p>
            <a:pPr indent="-317500" lvl="0" marL="457200" marR="0" rtl="0" algn="l">
              <a:lnSpc>
                <a:spcPct val="100000"/>
              </a:lnSpc>
              <a:spcBef>
                <a:spcPts val="1000"/>
              </a:spcBef>
              <a:spcAft>
                <a:spcPts val="0"/>
              </a:spcAft>
              <a:buSzPts val="1400"/>
              <a:buChar char="●"/>
            </a:pPr>
            <a:r>
              <a:rPr lang="en-US"/>
              <a:t>Metadata extraction and standards</a:t>
            </a:r>
            <a:endParaRPr/>
          </a:p>
          <a:p>
            <a:pPr indent="-317500" lvl="0" marL="457200" marR="0" rtl="0" algn="l">
              <a:lnSpc>
                <a:spcPct val="100000"/>
              </a:lnSpc>
              <a:spcBef>
                <a:spcPts val="1000"/>
              </a:spcBef>
              <a:spcAft>
                <a:spcPts val="0"/>
              </a:spcAft>
              <a:buSzPts val="1400"/>
              <a:buChar char="●"/>
            </a:pPr>
            <a:r>
              <a:rPr lang="en-US"/>
              <a:t>Integration with Bio.tools</a:t>
            </a:r>
            <a:endParaRPr/>
          </a:p>
          <a:p>
            <a:pPr indent="-317500" lvl="0" marL="457200" marR="0" rtl="0" algn="l">
              <a:lnSpc>
                <a:spcPct val="100000"/>
              </a:lnSpc>
              <a:spcBef>
                <a:spcPts val="1000"/>
              </a:spcBef>
              <a:spcAft>
                <a:spcPts val="0"/>
              </a:spcAft>
              <a:buSzPts val="1400"/>
              <a:buChar char="●"/>
            </a:pPr>
            <a:r>
              <a:rPr lang="en-US"/>
              <a:t>Author credit</a:t>
            </a:r>
            <a:endParaRPr/>
          </a:p>
          <a:p>
            <a:pPr indent="-317500" lvl="0" marL="457200" marR="0" rtl="0" algn="l">
              <a:lnSpc>
                <a:spcPct val="100000"/>
              </a:lnSpc>
              <a:spcBef>
                <a:spcPts val="1000"/>
              </a:spcBef>
              <a:spcAft>
                <a:spcPts val="0"/>
              </a:spcAft>
              <a:buSzPts val="1400"/>
              <a:buChar char="●"/>
            </a:pPr>
            <a:r>
              <a:rPr lang="en-US"/>
              <a:t>Citable</a:t>
            </a:r>
            <a:endParaRPr/>
          </a:p>
          <a:p>
            <a:pPr indent="-317500" lvl="0" marL="457200" marR="0" rtl="0" algn="l">
              <a:lnSpc>
                <a:spcPct val="100000"/>
              </a:lnSpc>
              <a:spcBef>
                <a:spcPts val="1000"/>
              </a:spcBef>
              <a:spcAft>
                <a:spcPts val="1000"/>
              </a:spcAft>
              <a:buSzPts val="1400"/>
              <a:buChar char="●"/>
            </a:pPr>
            <a:r>
              <a:rPr lang="en-US"/>
              <a:t>DOI minting</a:t>
            </a:r>
            <a:endParaRPr/>
          </a:p>
        </p:txBody>
      </p:sp>
      <p:pic>
        <p:nvPicPr>
          <p:cNvPr id="716" name="Google Shape;716;p62"/>
          <p:cNvPicPr preferRelativeResize="0"/>
          <p:nvPr/>
        </p:nvPicPr>
        <p:blipFill rotWithShape="1">
          <a:blip r:embed="rId3">
            <a:alphaModFix/>
          </a:blip>
          <a:srcRect b="0" l="0" r="0" t="0"/>
          <a:stretch/>
        </p:blipFill>
        <p:spPr>
          <a:xfrm>
            <a:off x="7026994" y="1261413"/>
            <a:ext cx="5017257" cy="4447130"/>
          </a:xfrm>
          <a:prstGeom prst="rect">
            <a:avLst/>
          </a:prstGeom>
          <a:noFill/>
          <a:ln>
            <a:noFill/>
          </a:ln>
        </p:spPr>
      </p:pic>
      <p:pic>
        <p:nvPicPr>
          <p:cNvPr id="717" name="Google Shape;717;p62"/>
          <p:cNvPicPr preferRelativeResize="0"/>
          <p:nvPr/>
        </p:nvPicPr>
        <p:blipFill rotWithShape="1">
          <a:blip r:embed="rId4">
            <a:alphaModFix/>
          </a:blip>
          <a:srcRect b="0" l="75165" r="0" t="27875"/>
          <a:stretch/>
        </p:blipFill>
        <p:spPr>
          <a:xfrm>
            <a:off x="7332409" y="3910757"/>
            <a:ext cx="1493200" cy="2181570"/>
          </a:xfrm>
          <a:prstGeom prst="rect">
            <a:avLst/>
          </a:prstGeom>
          <a:noFill/>
          <a:ln>
            <a:noFill/>
          </a:ln>
          <a:effectLst>
            <a:outerShdw blurRad="292100" rotWithShape="0" algn="tl" dir="2700000" dist="139700">
              <a:srgbClr val="333333">
                <a:alpha val="64709"/>
              </a:srgbClr>
            </a:outerShdw>
          </a:effectLst>
        </p:spPr>
      </p:pic>
      <p:sp>
        <p:nvSpPr>
          <p:cNvPr id="718" name="Google Shape;718;p62"/>
          <p:cNvSpPr txBox="1"/>
          <p:nvPr>
            <p:ph idx="1" type="body"/>
          </p:nvPr>
        </p:nvSpPr>
        <p:spPr>
          <a:xfrm>
            <a:off x="846625" y="5816025"/>
            <a:ext cx="5962200" cy="101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A sandbox is available</a:t>
            </a:r>
            <a:endParaRPr/>
          </a:p>
          <a:p>
            <a:pPr indent="0" lvl="0" marL="0" marR="0" rtl="0" algn="ctr">
              <a:lnSpc>
                <a:spcPct val="100000"/>
              </a:lnSpc>
              <a:spcBef>
                <a:spcPts val="1000"/>
              </a:spcBef>
              <a:spcAft>
                <a:spcPts val="1000"/>
              </a:spcAft>
              <a:buNone/>
            </a:pPr>
            <a:r>
              <a:rPr lang="en-US" u="sng">
                <a:solidFill>
                  <a:schemeClr val="hlink"/>
                </a:solidFill>
                <a:hlinkClick r:id="rId5"/>
              </a:rPr>
              <a:t>https://dev.workflowhub.eu/</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63"/>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Integration with different platforms</a:t>
            </a:r>
            <a:endParaRPr/>
          </a:p>
          <a:p>
            <a:pPr indent="0" lvl="0" marL="228600" marR="0" rtl="0" algn="l">
              <a:lnSpc>
                <a:spcPct val="100000"/>
              </a:lnSpc>
              <a:spcBef>
                <a:spcPts val="0"/>
              </a:spcBef>
              <a:spcAft>
                <a:spcPts val="0"/>
              </a:spcAft>
              <a:buSzPts val="1400"/>
              <a:buFont typeface="Montserrat"/>
              <a:buNone/>
            </a:pPr>
            <a:r>
              <a:t/>
            </a:r>
            <a:endParaRPr/>
          </a:p>
        </p:txBody>
      </p:sp>
      <p:sp>
        <p:nvSpPr>
          <p:cNvPr id="724" name="Google Shape;724;p63"/>
          <p:cNvSpPr txBox="1"/>
          <p:nvPr>
            <p:ph idx="4" type="body"/>
          </p:nvPr>
        </p:nvSpPr>
        <p:spPr>
          <a:xfrm>
            <a:off x="846138" y="1344579"/>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t/>
            </a:r>
            <a:endParaRPr/>
          </a:p>
        </p:txBody>
      </p:sp>
      <p:pic>
        <p:nvPicPr>
          <p:cNvPr id="725" name="Google Shape;725;p63"/>
          <p:cNvPicPr preferRelativeResize="0"/>
          <p:nvPr/>
        </p:nvPicPr>
        <p:blipFill>
          <a:blip r:embed="rId3">
            <a:alphaModFix/>
          </a:blip>
          <a:stretch>
            <a:fillRect/>
          </a:stretch>
        </p:blipFill>
        <p:spPr>
          <a:xfrm>
            <a:off x="483025" y="1418450"/>
            <a:ext cx="7719285" cy="5119376"/>
          </a:xfrm>
          <a:prstGeom prst="rect">
            <a:avLst/>
          </a:prstGeom>
          <a:noFill/>
          <a:ln>
            <a:noFill/>
          </a:ln>
          <a:effectLst>
            <a:outerShdw blurRad="57150" rotWithShape="0" algn="bl" dir="5400000" dist="19050">
              <a:srgbClr val="000000">
                <a:alpha val="50000"/>
              </a:srgbClr>
            </a:outerShdw>
          </a:effectLst>
        </p:spPr>
      </p:pic>
      <p:pic>
        <p:nvPicPr>
          <p:cNvPr id="726" name="Google Shape;726;p63"/>
          <p:cNvPicPr preferRelativeResize="0"/>
          <p:nvPr/>
        </p:nvPicPr>
        <p:blipFill>
          <a:blip r:embed="rId4">
            <a:alphaModFix/>
          </a:blip>
          <a:stretch>
            <a:fillRect/>
          </a:stretch>
        </p:blipFill>
        <p:spPr>
          <a:xfrm>
            <a:off x="8939600" y="1960474"/>
            <a:ext cx="2572500" cy="816775"/>
          </a:xfrm>
          <a:prstGeom prst="rect">
            <a:avLst/>
          </a:prstGeom>
          <a:noFill/>
          <a:ln>
            <a:noFill/>
          </a:ln>
        </p:spPr>
      </p:pic>
      <p:sp>
        <p:nvSpPr>
          <p:cNvPr id="727" name="Google Shape;727;p63"/>
          <p:cNvSpPr txBox="1"/>
          <p:nvPr/>
        </p:nvSpPr>
        <p:spPr>
          <a:xfrm>
            <a:off x="5232781" y="6488575"/>
            <a:ext cx="3006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DOI: 10.48546/workflowhub.workflow.482.3</a:t>
            </a:r>
            <a:endParaRPr sz="1000">
              <a:latin typeface="Montserrat"/>
              <a:ea typeface="Montserrat"/>
              <a:cs typeface="Montserrat"/>
              <a:sym typeface="Montserrat"/>
            </a:endParaRPr>
          </a:p>
        </p:txBody>
      </p:sp>
      <p:sp>
        <p:nvSpPr>
          <p:cNvPr id="728" name="Google Shape;728;p63"/>
          <p:cNvSpPr txBox="1"/>
          <p:nvPr/>
        </p:nvSpPr>
        <p:spPr>
          <a:xfrm>
            <a:off x="8722556" y="2826500"/>
            <a:ext cx="3006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https://usegalaxy.eu/</a:t>
            </a:r>
            <a:endParaRPr sz="1000">
              <a:latin typeface="Montserrat"/>
              <a:ea typeface="Montserrat"/>
              <a:cs typeface="Montserrat"/>
              <a:sym typeface="Montserrat"/>
            </a:endParaRPr>
          </a:p>
        </p:txBody>
      </p:sp>
      <p:sp>
        <p:nvSpPr>
          <p:cNvPr id="729" name="Google Shape;729;p63"/>
          <p:cNvSpPr txBox="1"/>
          <p:nvPr>
            <p:ph idx="1" type="body"/>
          </p:nvPr>
        </p:nvSpPr>
        <p:spPr>
          <a:xfrm>
            <a:off x="8539845" y="3640625"/>
            <a:ext cx="3372000" cy="182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1800"/>
              <a:t>Connecting</a:t>
            </a:r>
            <a:r>
              <a:rPr lang="en-US" sz="1800"/>
              <a:t> workflow discovery to analysis </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4"/>
          <p:cNvSpPr txBox="1"/>
          <p:nvPr>
            <p:ph idx="1" type="body"/>
          </p:nvPr>
        </p:nvSpPr>
        <p:spPr>
          <a:xfrm>
            <a:off x="7352475" y="2112125"/>
            <a:ext cx="3651300" cy="3507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800"/>
              <a:buFont typeface="Montserrat"/>
              <a:buNone/>
            </a:pPr>
            <a:r>
              <a:t/>
            </a:r>
            <a:endParaRPr/>
          </a:p>
        </p:txBody>
      </p:sp>
      <p:sp>
        <p:nvSpPr>
          <p:cNvPr id="735" name="Google Shape;735;p64"/>
          <p:cNvSpPr txBox="1"/>
          <p:nvPr>
            <p:ph idx="2" type="body"/>
          </p:nvPr>
        </p:nvSpPr>
        <p:spPr>
          <a:xfrm>
            <a:off x="7352475" y="2764775"/>
            <a:ext cx="3651300" cy="3507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800"/>
              <a:buFont typeface="Montserrat"/>
              <a:buNone/>
            </a:pPr>
            <a:r>
              <a:t/>
            </a:r>
            <a:endParaRPr/>
          </a:p>
        </p:txBody>
      </p:sp>
      <p:sp>
        <p:nvSpPr>
          <p:cNvPr id="736" name="Google Shape;736;p64"/>
          <p:cNvSpPr txBox="1"/>
          <p:nvPr>
            <p:ph idx="3" type="body"/>
          </p:nvPr>
        </p:nvSpPr>
        <p:spPr>
          <a:xfrm>
            <a:off x="7352475" y="3417425"/>
            <a:ext cx="3651300" cy="3507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800"/>
              <a:buFont typeface="Montserrat"/>
              <a:buNone/>
            </a:pPr>
            <a:r>
              <a:t/>
            </a:r>
            <a:endParaRPr/>
          </a:p>
        </p:txBody>
      </p:sp>
      <p:pic>
        <p:nvPicPr>
          <p:cNvPr id="737" name="Google Shape;737;p64"/>
          <p:cNvPicPr preferRelativeResize="0"/>
          <p:nvPr/>
        </p:nvPicPr>
        <p:blipFill>
          <a:blip r:embed="rId3">
            <a:alphaModFix/>
          </a:blip>
          <a:stretch>
            <a:fillRect/>
          </a:stretch>
        </p:blipFill>
        <p:spPr>
          <a:xfrm>
            <a:off x="0" y="0"/>
            <a:ext cx="12192005" cy="6858000"/>
          </a:xfrm>
          <a:prstGeom prst="rect">
            <a:avLst/>
          </a:prstGeom>
          <a:noFill/>
          <a:ln>
            <a:noFill/>
          </a:ln>
        </p:spPr>
      </p:pic>
      <p:sp>
        <p:nvSpPr>
          <p:cNvPr id="738" name="Google Shape;738;p64"/>
          <p:cNvSpPr txBox="1"/>
          <p:nvPr/>
        </p:nvSpPr>
        <p:spPr>
          <a:xfrm>
            <a:off x="7352475" y="19745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Montserrat"/>
                <a:ea typeface="Montserrat"/>
                <a:cs typeface="Montserrat"/>
                <a:sym typeface="Montserrat"/>
                <a:hlinkClick r:id="rId4"/>
              </a:rPr>
              <a:t>info@elixir-belgium.org</a:t>
            </a:r>
            <a:r>
              <a:rPr lang="en-US">
                <a:latin typeface="Montserrat"/>
                <a:ea typeface="Montserrat"/>
                <a:cs typeface="Montserrat"/>
                <a:sym typeface="Montserrat"/>
              </a:rPr>
              <a:t> </a:t>
            </a:r>
            <a:endParaRPr>
              <a:latin typeface="Montserrat"/>
              <a:ea typeface="Montserrat"/>
              <a:cs typeface="Montserrat"/>
              <a:sym typeface="Montserrat"/>
            </a:endParaRPr>
          </a:p>
        </p:txBody>
      </p:sp>
      <p:sp>
        <p:nvSpPr>
          <p:cNvPr id="739" name="Google Shape;739;p64"/>
          <p:cNvSpPr txBox="1"/>
          <p:nvPr/>
        </p:nvSpPr>
        <p:spPr>
          <a:xfrm>
            <a:off x="7352475" y="2660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Montserrat"/>
                <a:ea typeface="Montserrat"/>
                <a:cs typeface="Montserrat"/>
                <a:sym typeface="Montserrat"/>
                <a:hlinkClick r:id="rId5"/>
              </a:rPr>
              <a:t>https://www.elixir-belgium.org</a:t>
            </a:r>
            <a:endParaRPr>
              <a:latin typeface="Montserrat"/>
              <a:ea typeface="Montserrat"/>
              <a:cs typeface="Montserrat"/>
              <a:sym typeface="Montserrat"/>
            </a:endParaRPr>
          </a:p>
        </p:txBody>
      </p:sp>
      <p:pic>
        <p:nvPicPr>
          <p:cNvPr id="740" name="Google Shape;740;p64"/>
          <p:cNvPicPr preferRelativeResize="0"/>
          <p:nvPr/>
        </p:nvPicPr>
        <p:blipFill>
          <a:blip r:embed="rId6">
            <a:alphaModFix/>
          </a:blip>
          <a:stretch>
            <a:fillRect/>
          </a:stretch>
        </p:blipFill>
        <p:spPr>
          <a:xfrm>
            <a:off x="76203" y="6323173"/>
            <a:ext cx="1310800" cy="458625"/>
          </a:xfrm>
          <a:prstGeom prst="rect">
            <a:avLst/>
          </a:prstGeom>
          <a:noFill/>
          <a:ln>
            <a:noFill/>
          </a:ln>
        </p:spPr>
      </p:pic>
      <p:sp>
        <p:nvSpPr>
          <p:cNvPr id="741" name="Google Shape;741;p64"/>
          <p:cNvSpPr txBox="1"/>
          <p:nvPr/>
        </p:nvSpPr>
        <p:spPr>
          <a:xfrm>
            <a:off x="1377368" y="6226855"/>
            <a:ext cx="885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This work is licensed under the Creative Commons Attribution 4.0 International License.</a:t>
            </a:r>
            <a:endParaRPr>
              <a:latin typeface="Montserrat"/>
              <a:ea typeface="Montserrat"/>
              <a:cs typeface="Montserrat"/>
              <a:sym typeface="Montserrat"/>
            </a:endParaRPr>
          </a:p>
          <a:p>
            <a:pPr indent="0" lvl="0" marL="0" rtl="0" algn="l">
              <a:spcBef>
                <a:spcPts val="0"/>
              </a:spcBef>
              <a:spcAft>
                <a:spcPts val="0"/>
              </a:spcAft>
              <a:buNone/>
            </a:pPr>
            <a:r>
              <a:rPr lang="en-US">
                <a:latin typeface="Montserrat"/>
                <a:ea typeface="Montserrat"/>
                <a:cs typeface="Montserrat"/>
                <a:sym typeface="Montserrat"/>
              </a:rPr>
              <a:t>To view a copy of this license, visit </a:t>
            </a:r>
            <a:r>
              <a:rPr lang="en-US" u="sng">
                <a:solidFill>
                  <a:schemeClr val="hlink"/>
                </a:solidFill>
                <a:latin typeface="Montserrat"/>
                <a:ea typeface="Montserrat"/>
                <a:cs typeface="Montserrat"/>
                <a:sym typeface="Montserrat"/>
                <a:hlinkClick r:id="rId7"/>
              </a:rPr>
              <a:t>http://creativecommons.org/licenses/by/4.0/</a:t>
            </a:r>
            <a:r>
              <a:rPr lang="en-US">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How to find a repository?</a:t>
            </a:r>
            <a:endParaRPr/>
          </a:p>
        </p:txBody>
      </p:sp>
      <p:pic>
        <p:nvPicPr>
          <p:cNvPr id="104" name="Google Shape;104;p16"/>
          <p:cNvPicPr preferRelativeResize="0"/>
          <p:nvPr/>
        </p:nvPicPr>
        <p:blipFill>
          <a:blip r:embed="rId3">
            <a:alphaModFix/>
          </a:blip>
          <a:stretch>
            <a:fillRect/>
          </a:stretch>
        </p:blipFill>
        <p:spPr>
          <a:xfrm>
            <a:off x="364300" y="1451880"/>
            <a:ext cx="2990850" cy="1657350"/>
          </a:xfrm>
          <a:prstGeom prst="rect">
            <a:avLst/>
          </a:prstGeom>
          <a:noFill/>
          <a:ln>
            <a:noFill/>
          </a:ln>
          <a:effectLst>
            <a:outerShdw blurRad="57150" rotWithShape="0" algn="bl" dir="5400000" dist="19050">
              <a:srgbClr val="000000">
                <a:alpha val="50000"/>
              </a:srgbClr>
            </a:outerShdw>
          </a:effectLst>
        </p:spPr>
      </p:pic>
      <p:sp>
        <p:nvSpPr>
          <p:cNvPr id="105" name="Google Shape;105;p16"/>
          <p:cNvSpPr txBox="1"/>
          <p:nvPr/>
        </p:nvSpPr>
        <p:spPr>
          <a:xfrm>
            <a:off x="1389251" y="3033025"/>
            <a:ext cx="1965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https://www.re3data.org/</a:t>
            </a:r>
            <a:endParaRPr sz="1000">
              <a:latin typeface="Montserrat"/>
              <a:ea typeface="Montserrat"/>
              <a:cs typeface="Montserrat"/>
              <a:sym typeface="Montserrat"/>
            </a:endParaRPr>
          </a:p>
        </p:txBody>
      </p:sp>
      <p:pic>
        <p:nvPicPr>
          <p:cNvPr id="106" name="Google Shape;106;p16"/>
          <p:cNvPicPr preferRelativeResize="0"/>
          <p:nvPr/>
        </p:nvPicPr>
        <p:blipFill rotWithShape="1">
          <a:blip r:embed="rId4">
            <a:alphaModFix/>
          </a:blip>
          <a:srcRect b="0" l="0" r="44490" t="0"/>
          <a:stretch/>
        </p:blipFill>
        <p:spPr>
          <a:xfrm>
            <a:off x="973900" y="3524125"/>
            <a:ext cx="4153124" cy="833950"/>
          </a:xfrm>
          <a:prstGeom prst="rect">
            <a:avLst/>
          </a:prstGeom>
          <a:noFill/>
          <a:ln>
            <a:noFill/>
          </a:ln>
          <a:effectLst>
            <a:outerShdw blurRad="57150" rotWithShape="0" algn="bl" dir="5400000" dist="19050">
              <a:srgbClr val="000000">
                <a:alpha val="50000"/>
              </a:srgbClr>
            </a:outerShdw>
          </a:effectLst>
        </p:spPr>
      </p:pic>
      <p:sp>
        <p:nvSpPr>
          <p:cNvPr id="107" name="Google Shape;107;p16"/>
          <p:cNvSpPr txBox="1"/>
          <p:nvPr/>
        </p:nvSpPr>
        <p:spPr>
          <a:xfrm>
            <a:off x="3161126" y="4291507"/>
            <a:ext cx="1965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https://fairsharing.org/</a:t>
            </a:r>
            <a:endParaRPr sz="1000">
              <a:latin typeface="Montserrat"/>
              <a:ea typeface="Montserrat"/>
              <a:cs typeface="Montserrat"/>
              <a:sym typeface="Montserrat"/>
            </a:endParaRPr>
          </a:p>
        </p:txBody>
      </p:sp>
      <p:pic>
        <p:nvPicPr>
          <p:cNvPr id="108" name="Google Shape;108;p16"/>
          <p:cNvPicPr preferRelativeResize="0"/>
          <p:nvPr/>
        </p:nvPicPr>
        <p:blipFill>
          <a:blip r:embed="rId5">
            <a:alphaModFix/>
          </a:blip>
          <a:stretch>
            <a:fillRect/>
          </a:stretch>
        </p:blipFill>
        <p:spPr>
          <a:xfrm>
            <a:off x="364300" y="4722250"/>
            <a:ext cx="3738950" cy="1344500"/>
          </a:xfrm>
          <a:prstGeom prst="rect">
            <a:avLst/>
          </a:prstGeom>
          <a:noFill/>
          <a:ln>
            <a:noFill/>
          </a:ln>
          <a:effectLst>
            <a:outerShdw blurRad="57150" rotWithShape="0" algn="bl" dir="5400000" dist="19050">
              <a:srgbClr val="000000">
                <a:alpha val="50000"/>
              </a:srgbClr>
            </a:outerShdw>
          </a:effectLst>
        </p:spPr>
      </p:pic>
      <p:sp>
        <p:nvSpPr>
          <p:cNvPr id="109" name="Google Shape;109;p16"/>
          <p:cNvSpPr txBox="1"/>
          <p:nvPr/>
        </p:nvSpPr>
        <p:spPr>
          <a:xfrm>
            <a:off x="364299" y="5982450"/>
            <a:ext cx="373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https://www.nature.com/sdata/policies/repositories</a:t>
            </a:r>
            <a:endParaRPr sz="1000">
              <a:latin typeface="Montserrat"/>
              <a:ea typeface="Montserrat"/>
              <a:cs typeface="Montserrat"/>
              <a:sym typeface="Montserrat"/>
            </a:endParaRPr>
          </a:p>
        </p:txBody>
      </p:sp>
      <p:grpSp>
        <p:nvGrpSpPr>
          <p:cNvPr id="110" name="Google Shape;110;p16"/>
          <p:cNvGrpSpPr/>
          <p:nvPr/>
        </p:nvGrpSpPr>
        <p:grpSpPr>
          <a:xfrm>
            <a:off x="6824825" y="3492793"/>
            <a:ext cx="4951705" cy="1607007"/>
            <a:chOff x="7164525" y="-7"/>
            <a:chExt cx="4951705" cy="1607007"/>
          </a:xfrm>
        </p:grpSpPr>
        <p:pic>
          <p:nvPicPr>
            <p:cNvPr id="111" name="Google Shape;111;p16"/>
            <p:cNvPicPr preferRelativeResize="0"/>
            <p:nvPr/>
          </p:nvPicPr>
          <p:blipFill>
            <a:blip r:embed="rId6">
              <a:alphaModFix/>
            </a:blip>
            <a:stretch>
              <a:fillRect/>
            </a:stretch>
          </p:blipFill>
          <p:spPr>
            <a:xfrm>
              <a:off x="7164525" y="-7"/>
              <a:ext cx="4951705" cy="1344500"/>
            </a:xfrm>
            <a:prstGeom prst="rect">
              <a:avLst/>
            </a:prstGeom>
            <a:noFill/>
            <a:ln>
              <a:noFill/>
            </a:ln>
            <a:effectLst>
              <a:outerShdw blurRad="57150" rotWithShape="0" algn="bl" dir="5400000" dist="19050">
                <a:srgbClr val="000000">
                  <a:alpha val="50000"/>
                </a:srgbClr>
              </a:outerShdw>
            </a:effectLst>
          </p:spPr>
        </p:pic>
        <p:sp>
          <p:nvSpPr>
            <p:cNvPr id="112" name="Google Shape;112;p16"/>
            <p:cNvSpPr txBox="1"/>
            <p:nvPr/>
          </p:nvSpPr>
          <p:spPr>
            <a:xfrm>
              <a:off x="8377324" y="1268300"/>
              <a:ext cx="373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https://www.ebi.ac.uk/submission/</a:t>
              </a:r>
              <a:endParaRPr sz="1000">
                <a:latin typeface="Montserrat"/>
                <a:ea typeface="Montserrat"/>
                <a:cs typeface="Montserrat"/>
                <a:sym typeface="Montserrat"/>
              </a:endParaRPr>
            </a:p>
          </p:txBody>
        </p:sp>
        <p:pic>
          <p:nvPicPr>
            <p:cNvPr id="113" name="Google Shape;113;p16"/>
            <p:cNvPicPr preferRelativeResize="0"/>
            <p:nvPr/>
          </p:nvPicPr>
          <p:blipFill>
            <a:blip r:embed="rId7">
              <a:alphaModFix/>
            </a:blip>
            <a:stretch>
              <a:fillRect/>
            </a:stretch>
          </p:blipFill>
          <p:spPr>
            <a:xfrm>
              <a:off x="10486507" y="9632"/>
              <a:ext cx="1620074" cy="501425"/>
            </a:xfrm>
            <a:prstGeom prst="rect">
              <a:avLst/>
            </a:prstGeom>
            <a:noFill/>
            <a:ln>
              <a:noFill/>
            </a:ln>
          </p:spPr>
        </p:pic>
      </p:grpSp>
      <p:grpSp>
        <p:nvGrpSpPr>
          <p:cNvPr id="114" name="Google Shape;114;p16"/>
          <p:cNvGrpSpPr/>
          <p:nvPr/>
        </p:nvGrpSpPr>
        <p:grpSpPr>
          <a:xfrm>
            <a:off x="5080975" y="1515451"/>
            <a:ext cx="5878885" cy="1933005"/>
            <a:chOff x="5995375" y="2048851"/>
            <a:chExt cx="5878885" cy="1933005"/>
          </a:xfrm>
        </p:grpSpPr>
        <p:pic>
          <p:nvPicPr>
            <p:cNvPr id="115" name="Google Shape;115;p16"/>
            <p:cNvPicPr preferRelativeResize="0"/>
            <p:nvPr/>
          </p:nvPicPr>
          <p:blipFill>
            <a:blip r:embed="rId8">
              <a:alphaModFix/>
            </a:blip>
            <a:stretch>
              <a:fillRect/>
            </a:stretch>
          </p:blipFill>
          <p:spPr>
            <a:xfrm>
              <a:off x="5995375" y="2048851"/>
              <a:ext cx="5878885" cy="1657350"/>
            </a:xfrm>
            <a:prstGeom prst="rect">
              <a:avLst/>
            </a:prstGeom>
            <a:noFill/>
            <a:ln>
              <a:noFill/>
            </a:ln>
            <a:effectLst>
              <a:outerShdw blurRad="57150" rotWithShape="0" algn="bl" dir="5400000" dist="19050">
                <a:srgbClr val="000000">
                  <a:alpha val="50000"/>
                </a:srgbClr>
              </a:outerShdw>
            </a:effectLst>
          </p:spPr>
        </p:pic>
        <p:sp>
          <p:nvSpPr>
            <p:cNvPr id="116" name="Google Shape;116;p16"/>
            <p:cNvSpPr txBox="1"/>
            <p:nvPr/>
          </p:nvSpPr>
          <p:spPr>
            <a:xfrm>
              <a:off x="8116085" y="3643156"/>
              <a:ext cx="373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https://elixir-europe.org/platforms/data</a:t>
              </a:r>
              <a:endParaRPr sz="1000">
                <a:latin typeface="Montserrat"/>
                <a:ea typeface="Montserrat"/>
                <a:cs typeface="Montserrat"/>
                <a:sym typeface="Montserrat"/>
              </a:endParaRPr>
            </a:p>
          </p:txBody>
        </p:sp>
      </p:grpSp>
      <p:pic>
        <p:nvPicPr>
          <p:cNvPr id="117" name="Google Shape;117;p16"/>
          <p:cNvPicPr preferRelativeResize="0"/>
          <p:nvPr/>
        </p:nvPicPr>
        <p:blipFill>
          <a:blip r:embed="rId9">
            <a:alphaModFix/>
          </a:blip>
          <a:stretch>
            <a:fillRect/>
          </a:stretch>
        </p:blipFill>
        <p:spPr>
          <a:xfrm>
            <a:off x="4300804" y="1419131"/>
            <a:ext cx="781175" cy="588825"/>
          </a:xfrm>
          <a:prstGeom prst="rect">
            <a:avLst/>
          </a:prstGeom>
          <a:noFill/>
          <a:ln>
            <a:noFill/>
          </a:ln>
        </p:spPr>
      </p:pic>
      <p:pic>
        <p:nvPicPr>
          <p:cNvPr id="118" name="Google Shape;118;p16"/>
          <p:cNvPicPr preferRelativeResize="0"/>
          <p:nvPr/>
        </p:nvPicPr>
        <p:blipFill>
          <a:blip r:embed="rId10">
            <a:alphaModFix/>
          </a:blip>
          <a:stretch>
            <a:fillRect/>
          </a:stretch>
        </p:blipFill>
        <p:spPr>
          <a:xfrm>
            <a:off x="4822099" y="6197026"/>
            <a:ext cx="542975" cy="542975"/>
          </a:xfrm>
          <a:prstGeom prst="rect">
            <a:avLst/>
          </a:prstGeom>
          <a:noFill/>
          <a:ln>
            <a:noFill/>
          </a:ln>
        </p:spPr>
      </p:pic>
      <p:sp>
        <p:nvSpPr>
          <p:cNvPr id="119" name="Google Shape;119;p16"/>
          <p:cNvSpPr/>
          <p:nvPr/>
        </p:nvSpPr>
        <p:spPr>
          <a:xfrm>
            <a:off x="5215200" y="5170288"/>
            <a:ext cx="2196000" cy="814800"/>
          </a:xfrm>
          <a:prstGeom prst="wedgeRoundRectCallout">
            <a:avLst>
              <a:gd fmla="val -46930" name="adj1"/>
              <a:gd fmla="val 8147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Hey, Jim!</a:t>
            </a:r>
            <a:endParaRPr/>
          </a:p>
          <a:p>
            <a:pPr indent="0" lvl="0" marL="0" rtl="0" algn="ctr">
              <a:spcBef>
                <a:spcPts val="0"/>
              </a:spcBef>
              <a:spcAft>
                <a:spcPts val="0"/>
              </a:spcAft>
              <a:buNone/>
            </a:pPr>
            <a:r>
              <a:rPr lang="en-US"/>
              <a:t>Where am I supposed to deposit this data?</a:t>
            </a:r>
            <a:endParaRPr/>
          </a:p>
        </p:txBody>
      </p:sp>
      <p:pic>
        <p:nvPicPr>
          <p:cNvPr id="120" name="Google Shape;120;p16"/>
          <p:cNvPicPr preferRelativeResize="0"/>
          <p:nvPr/>
        </p:nvPicPr>
        <p:blipFill>
          <a:blip r:embed="rId11">
            <a:alphaModFix/>
          </a:blip>
          <a:stretch>
            <a:fillRect/>
          </a:stretch>
        </p:blipFill>
        <p:spPr>
          <a:xfrm>
            <a:off x="9203575" y="6229856"/>
            <a:ext cx="539496" cy="539496"/>
          </a:xfrm>
          <a:prstGeom prst="rect">
            <a:avLst/>
          </a:prstGeom>
          <a:noFill/>
          <a:ln>
            <a:noFill/>
          </a:ln>
        </p:spPr>
      </p:pic>
      <p:sp>
        <p:nvSpPr>
          <p:cNvPr id="121" name="Google Shape;121;p16"/>
          <p:cNvSpPr/>
          <p:nvPr/>
        </p:nvSpPr>
        <p:spPr>
          <a:xfrm flipH="1">
            <a:off x="7603875" y="5186688"/>
            <a:ext cx="2196000" cy="814800"/>
          </a:xfrm>
          <a:prstGeom prst="wedgeRoundRectCallout">
            <a:avLst>
              <a:gd fmla="val -31148" name="adj1"/>
              <a:gd fmla="val 8301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Deposit?</a:t>
            </a:r>
            <a:endParaRPr/>
          </a:p>
          <a:p>
            <a:pPr indent="0" lvl="0" marL="0" rtl="0" algn="ctr">
              <a:spcBef>
                <a:spcPts val="0"/>
              </a:spcBef>
              <a:spcAft>
                <a:spcPts val="0"/>
              </a:spcAft>
              <a:buNone/>
            </a:pPr>
            <a:r>
              <a:rPr lang="en-US"/>
              <a:t>I usually just ship a usb drive upon request!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idx="1" type="body"/>
          </p:nvPr>
        </p:nvSpPr>
        <p:spPr>
          <a:xfrm>
            <a:off x="6241554" y="1986325"/>
            <a:ext cx="5611800" cy="3219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There are a few generalist repositories out there</a:t>
            </a:r>
            <a:endParaRPr/>
          </a:p>
          <a:p>
            <a:pPr indent="-317500" lvl="0" marL="457200" marR="0" rtl="0" algn="l">
              <a:lnSpc>
                <a:spcPct val="100000"/>
              </a:lnSpc>
              <a:spcBef>
                <a:spcPts val="1000"/>
              </a:spcBef>
              <a:spcAft>
                <a:spcPts val="0"/>
              </a:spcAft>
              <a:buSzPts val="1400"/>
              <a:buChar char="●"/>
            </a:pPr>
            <a:r>
              <a:rPr lang="en-US"/>
              <a:t>Your institution might have a data repository that </a:t>
            </a:r>
            <a:r>
              <a:rPr lang="en-US"/>
              <a:t>fulfils requirements from funders and journals</a:t>
            </a:r>
            <a:endParaRPr/>
          </a:p>
          <a:p>
            <a:pPr indent="-317500" lvl="0" marL="457200" marR="0" rtl="0" algn="l">
              <a:lnSpc>
                <a:spcPct val="100000"/>
              </a:lnSpc>
              <a:spcBef>
                <a:spcPts val="1000"/>
              </a:spcBef>
              <a:spcAft>
                <a:spcPts val="0"/>
              </a:spcAft>
              <a:buSzPts val="1400"/>
              <a:buChar char="●"/>
            </a:pPr>
            <a:r>
              <a:rPr lang="en-US"/>
              <a:t>They might still not match your data type</a:t>
            </a:r>
            <a:endParaRPr/>
          </a:p>
          <a:p>
            <a:pPr indent="0" lvl="0" marL="0" marR="0" rtl="0" algn="l">
              <a:lnSpc>
                <a:spcPct val="100000"/>
              </a:lnSpc>
              <a:spcBef>
                <a:spcPts val="1000"/>
              </a:spcBef>
              <a:spcAft>
                <a:spcPts val="0"/>
              </a:spcAft>
              <a:buNone/>
            </a:pPr>
            <a:r>
              <a:t/>
            </a:r>
            <a:endParaRPr/>
          </a:p>
          <a:p>
            <a:pPr indent="0" lvl="0" marL="0" marR="0" rtl="0" algn="ctr">
              <a:lnSpc>
                <a:spcPct val="100000"/>
              </a:lnSpc>
              <a:spcBef>
                <a:spcPts val="1000"/>
              </a:spcBef>
              <a:spcAft>
                <a:spcPts val="0"/>
              </a:spcAft>
              <a:buNone/>
            </a:pPr>
            <a:r>
              <a:rPr lang="en-US"/>
              <a:t>Where do you find data?</a:t>
            </a:r>
            <a:endParaRPr/>
          </a:p>
          <a:p>
            <a:pPr indent="0" lvl="0" marL="0" marR="0" rtl="0" algn="ctr">
              <a:lnSpc>
                <a:spcPct val="100000"/>
              </a:lnSpc>
              <a:spcBef>
                <a:spcPts val="1000"/>
              </a:spcBef>
              <a:spcAft>
                <a:spcPts val="1000"/>
              </a:spcAft>
              <a:buNone/>
            </a:pPr>
            <a:r>
              <a:rPr lang="en-US"/>
              <a:t>Which repository can best connect you with the broader community?</a:t>
            </a:r>
            <a:endParaRPr/>
          </a:p>
        </p:txBody>
      </p:sp>
      <p:sp>
        <p:nvSpPr>
          <p:cNvPr id="127" name="Google Shape;127;p17"/>
          <p:cNvSpPr txBox="1"/>
          <p:nvPr>
            <p:ph idx="2" type="body"/>
          </p:nvPr>
        </p:nvSpPr>
        <p:spPr>
          <a:xfrm>
            <a:off x="846627" y="702830"/>
            <a:ext cx="11007322" cy="616016"/>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Generic vs. Domain specific</a:t>
            </a:r>
            <a:endParaRPr/>
          </a:p>
        </p:txBody>
      </p:sp>
      <p:pic>
        <p:nvPicPr>
          <p:cNvPr id="128" name="Google Shape;128;p17"/>
          <p:cNvPicPr preferRelativeResize="0"/>
          <p:nvPr/>
        </p:nvPicPr>
        <p:blipFill>
          <a:blip r:embed="rId3">
            <a:alphaModFix/>
          </a:blip>
          <a:stretch>
            <a:fillRect/>
          </a:stretch>
        </p:blipFill>
        <p:spPr>
          <a:xfrm>
            <a:off x="432825" y="1605325"/>
            <a:ext cx="5688650" cy="4681200"/>
          </a:xfrm>
          <a:prstGeom prst="rect">
            <a:avLst/>
          </a:prstGeom>
          <a:noFill/>
          <a:ln>
            <a:noFill/>
          </a:ln>
          <a:effectLst>
            <a:outerShdw blurRad="57150" rotWithShape="0" algn="bl" dir="5400000" dist="19050">
              <a:srgbClr val="000000">
                <a:alpha val="50000"/>
              </a:srgbClr>
            </a:outerShdw>
          </a:effectLst>
        </p:spPr>
      </p:pic>
      <p:sp>
        <p:nvSpPr>
          <p:cNvPr id="129" name="Google Shape;129;p17"/>
          <p:cNvSpPr txBox="1"/>
          <p:nvPr/>
        </p:nvSpPr>
        <p:spPr>
          <a:xfrm>
            <a:off x="2401838" y="6224988"/>
            <a:ext cx="373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https://www.nature.com/sdata/policies/repositories</a:t>
            </a:r>
            <a:endParaRPr sz="1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idx="2"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Let's find a repository</a:t>
            </a:r>
            <a:endParaRPr/>
          </a:p>
        </p:txBody>
      </p:sp>
      <p:pic>
        <p:nvPicPr>
          <p:cNvPr id="135" name="Google Shape;135;p18"/>
          <p:cNvPicPr preferRelativeResize="0"/>
          <p:nvPr/>
        </p:nvPicPr>
        <p:blipFill rotWithShape="1">
          <a:blip r:embed="rId3">
            <a:alphaModFix/>
          </a:blip>
          <a:srcRect b="0" l="0" r="0" t="0"/>
          <a:stretch/>
        </p:blipFill>
        <p:spPr>
          <a:xfrm>
            <a:off x="6507199" y="3743700"/>
            <a:ext cx="3724576" cy="1047000"/>
          </a:xfrm>
          <a:prstGeom prst="rect">
            <a:avLst/>
          </a:prstGeom>
          <a:noFill/>
          <a:ln>
            <a:noFill/>
          </a:ln>
        </p:spPr>
      </p:pic>
      <p:pic>
        <p:nvPicPr>
          <p:cNvPr id="136" name="Google Shape;136;p18"/>
          <p:cNvPicPr preferRelativeResize="0"/>
          <p:nvPr/>
        </p:nvPicPr>
        <p:blipFill rotWithShape="1">
          <a:blip r:embed="rId4">
            <a:alphaModFix/>
          </a:blip>
          <a:srcRect b="0" l="0" r="0" t="0"/>
          <a:stretch/>
        </p:blipFill>
        <p:spPr>
          <a:xfrm>
            <a:off x="2587224" y="3817177"/>
            <a:ext cx="3064779" cy="900052"/>
          </a:xfrm>
          <a:prstGeom prst="rect">
            <a:avLst/>
          </a:prstGeom>
          <a:noFill/>
          <a:ln>
            <a:noFill/>
          </a:ln>
        </p:spPr>
      </p:pic>
      <p:sp>
        <p:nvSpPr>
          <p:cNvPr id="137" name="Google Shape;137;p18"/>
          <p:cNvSpPr txBox="1"/>
          <p:nvPr>
            <p:ph idx="1" type="body"/>
          </p:nvPr>
        </p:nvSpPr>
        <p:spPr>
          <a:xfrm>
            <a:off x="846050" y="1986325"/>
            <a:ext cx="11007300" cy="14811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US"/>
              <a:t>Works with plants</a:t>
            </a:r>
            <a:endParaRPr/>
          </a:p>
          <a:p>
            <a:pPr indent="-317500" lvl="0" marL="457200" marR="0" rtl="0" algn="l">
              <a:lnSpc>
                <a:spcPct val="100000"/>
              </a:lnSpc>
              <a:spcBef>
                <a:spcPts val="0"/>
              </a:spcBef>
              <a:spcAft>
                <a:spcPts val="0"/>
              </a:spcAft>
              <a:buSzPts val="1400"/>
              <a:buChar char="●"/>
            </a:pPr>
            <a:r>
              <a:rPr lang="en-US"/>
              <a:t>Is generating whole genome sequencing data</a:t>
            </a:r>
            <a:endParaRPr/>
          </a:p>
          <a:p>
            <a:pPr indent="-317500" lvl="0" marL="457200" marR="0" rtl="0" algn="l">
              <a:lnSpc>
                <a:spcPct val="100000"/>
              </a:lnSpc>
              <a:spcBef>
                <a:spcPts val="0"/>
              </a:spcBef>
              <a:spcAft>
                <a:spcPts val="0"/>
              </a:spcAft>
              <a:buSzPts val="1400"/>
              <a:buChar char="●"/>
            </a:pPr>
            <a:r>
              <a:rPr lang="en-US"/>
              <a:t>Makes use of several public platforms for tools and data</a:t>
            </a:r>
            <a:endParaRPr/>
          </a:p>
          <a:p>
            <a:pPr indent="-317500" lvl="0" marL="457200" marR="0" rtl="0" algn="l">
              <a:lnSpc>
                <a:spcPct val="100000"/>
              </a:lnSpc>
              <a:spcBef>
                <a:spcPts val="0"/>
              </a:spcBef>
              <a:spcAft>
                <a:spcPts val="0"/>
              </a:spcAft>
              <a:buSzPts val="1400"/>
              <a:buChar char="●"/>
            </a:pPr>
            <a:r>
              <a:rPr lang="en-US"/>
              <a:t>Has the current project funded by a public funding agency</a:t>
            </a:r>
            <a:endParaRPr/>
          </a:p>
          <a:p>
            <a:pPr indent="-317500" lvl="0" marL="457200" marR="0" rtl="0" algn="l">
              <a:lnSpc>
                <a:spcPct val="100000"/>
              </a:lnSpc>
              <a:spcBef>
                <a:spcPts val="0"/>
              </a:spcBef>
              <a:spcAft>
                <a:spcPts val="0"/>
              </a:spcAft>
              <a:buSzPts val="1400"/>
              <a:buChar char="●"/>
            </a:pPr>
            <a:r>
              <a:rPr lang="en-US"/>
              <a:t>Aims at publishing work in an open and peer reviewed journal</a:t>
            </a:r>
            <a:endParaRPr/>
          </a:p>
        </p:txBody>
      </p:sp>
      <p:sp>
        <p:nvSpPr>
          <p:cNvPr id="138" name="Google Shape;138;p18"/>
          <p:cNvSpPr txBox="1"/>
          <p:nvPr>
            <p:ph idx="3" type="body"/>
          </p:nvPr>
        </p:nvSpPr>
        <p:spPr>
          <a:xfrm>
            <a:off x="922338" y="1496979"/>
            <a:ext cx="11007300" cy="6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Montserrat"/>
              <a:buNone/>
            </a:pPr>
            <a:r>
              <a:rPr lang="en-US"/>
              <a:t>	Alice is a researcher who:</a:t>
            </a:r>
            <a:endParaRPr/>
          </a:p>
        </p:txBody>
      </p:sp>
      <p:pic>
        <p:nvPicPr>
          <p:cNvPr id="139" name="Google Shape;139;p18"/>
          <p:cNvPicPr preferRelativeResize="0"/>
          <p:nvPr/>
        </p:nvPicPr>
        <p:blipFill>
          <a:blip r:embed="rId5">
            <a:alphaModFix/>
          </a:blip>
          <a:stretch>
            <a:fillRect/>
          </a:stretch>
        </p:blipFill>
        <p:spPr>
          <a:xfrm>
            <a:off x="904424" y="1381026"/>
            <a:ext cx="542975" cy="542975"/>
          </a:xfrm>
          <a:prstGeom prst="rect">
            <a:avLst/>
          </a:prstGeom>
          <a:noFill/>
          <a:ln>
            <a:noFill/>
          </a:ln>
        </p:spPr>
      </p:pic>
      <p:sp>
        <p:nvSpPr>
          <p:cNvPr id="140" name="Google Shape;140;p18"/>
          <p:cNvSpPr txBox="1"/>
          <p:nvPr>
            <p:ph idx="1" type="body"/>
          </p:nvPr>
        </p:nvSpPr>
        <p:spPr>
          <a:xfrm>
            <a:off x="846050" y="5110525"/>
            <a:ext cx="11007300" cy="148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Identify a couple of potential repositories using re3data and FAIRsharing</a:t>
            </a:r>
            <a:endParaRPr/>
          </a:p>
          <a:p>
            <a:pPr indent="-317500" lvl="0" marL="457200" marR="0" rtl="0" algn="l">
              <a:lnSpc>
                <a:spcPct val="100000"/>
              </a:lnSpc>
              <a:spcBef>
                <a:spcPts val="0"/>
              </a:spcBef>
              <a:spcAft>
                <a:spcPts val="0"/>
              </a:spcAft>
              <a:buSzPts val="1400"/>
              <a:buChar char="●"/>
            </a:pPr>
            <a:r>
              <a:rPr lang="en-US"/>
              <a:t>Domain specific</a:t>
            </a:r>
            <a:endParaRPr/>
          </a:p>
          <a:p>
            <a:pPr indent="-317500" lvl="0" marL="457200" marR="0" rtl="0" algn="l">
              <a:lnSpc>
                <a:spcPct val="100000"/>
              </a:lnSpc>
              <a:spcBef>
                <a:spcPts val="0"/>
              </a:spcBef>
              <a:spcAft>
                <a:spcPts val="0"/>
              </a:spcAft>
              <a:buSzPts val="1400"/>
              <a:buChar char="●"/>
            </a:pPr>
            <a:r>
              <a:rPr lang="en-US"/>
              <a:t>Justify the choice</a:t>
            </a:r>
            <a:endParaRPr/>
          </a:p>
          <a:p>
            <a:pPr indent="-317500" lvl="0" marL="457200" marR="0" rtl="0" algn="l">
              <a:lnSpc>
                <a:spcPct val="100000"/>
              </a:lnSpc>
              <a:spcBef>
                <a:spcPts val="0"/>
              </a:spcBef>
              <a:spcAft>
                <a:spcPts val="0"/>
              </a:spcAft>
              <a:buSzPts val="1400"/>
              <a:buChar char="●"/>
            </a:pPr>
            <a:r>
              <a:rPr lang="en-US"/>
              <a:t>W</a:t>
            </a:r>
            <a:r>
              <a:rPr lang="en-US"/>
              <a:t>hat information can you find about the repository that might help you?</a:t>
            </a:r>
            <a:endParaRPr/>
          </a:p>
        </p:txBody>
      </p:sp>
      <p:sp>
        <p:nvSpPr>
          <p:cNvPr id="141" name="Google Shape;141;p18"/>
          <p:cNvSpPr txBox="1"/>
          <p:nvPr/>
        </p:nvSpPr>
        <p:spPr>
          <a:xfrm>
            <a:off x="3806026" y="4748024"/>
            <a:ext cx="1965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https://www.re3data.org/</a:t>
            </a:r>
            <a:endParaRPr sz="1000">
              <a:latin typeface="Montserrat"/>
              <a:ea typeface="Montserrat"/>
              <a:cs typeface="Montserrat"/>
              <a:sym typeface="Montserrat"/>
            </a:endParaRPr>
          </a:p>
        </p:txBody>
      </p:sp>
      <p:sp>
        <p:nvSpPr>
          <p:cNvPr id="142" name="Google Shape;142;p18"/>
          <p:cNvSpPr txBox="1"/>
          <p:nvPr/>
        </p:nvSpPr>
        <p:spPr>
          <a:xfrm>
            <a:off x="8157351" y="4680607"/>
            <a:ext cx="1965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Montserrat"/>
                <a:ea typeface="Montserrat"/>
                <a:cs typeface="Montserrat"/>
                <a:sym typeface="Montserrat"/>
              </a:rPr>
              <a:t>https://fairsharing.org/</a:t>
            </a:r>
            <a:endParaRPr sz="10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idx="3" type="body"/>
          </p:nvPr>
        </p:nvSpPr>
        <p:spPr>
          <a:xfrm>
            <a:off x="846627" y="702830"/>
            <a:ext cx="11007300" cy="6159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Font typeface="Montserrat"/>
              <a:buNone/>
            </a:pPr>
            <a:r>
              <a:rPr lang="en-US"/>
              <a:t>Other ways to find a repository</a:t>
            </a:r>
            <a:endParaRPr/>
          </a:p>
          <a:p>
            <a:pPr indent="0" lvl="0" marL="228600" marR="0" rtl="0" algn="l">
              <a:lnSpc>
                <a:spcPct val="100000"/>
              </a:lnSpc>
              <a:spcBef>
                <a:spcPts val="0"/>
              </a:spcBef>
              <a:spcAft>
                <a:spcPts val="0"/>
              </a:spcAft>
              <a:buSzPts val="1400"/>
              <a:buFont typeface="Montserrat"/>
              <a:buNone/>
            </a:pPr>
            <a:r>
              <a:t/>
            </a:r>
            <a:endParaRPr/>
          </a:p>
        </p:txBody>
      </p:sp>
      <p:grpSp>
        <p:nvGrpSpPr>
          <p:cNvPr id="148" name="Google Shape;148;p19"/>
          <p:cNvGrpSpPr/>
          <p:nvPr/>
        </p:nvGrpSpPr>
        <p:grpSpPr>
          <a:xfrm>
            <a:off x="2884010" y="1955369"/>
            <a:ext cx="7557306" cy="2416975"/>
            <a:chOff x="5995375" y="2048851"/>
            <a:chExt cx="5878885" cy="1880183"/>
          </a:xfrm>
        </p:grpSpPr>
        <p:pic>
          <p:nvPicPr>
            <p:cNvPr id="149" name="Google Shape;149;p19"/>
            <p:cNvPicPr preferRelativeResize="0"/>
            <p:nvPr/>
          </p:nvPicPr>
          <p:blipFill>
            <a:blip r:embed="rId3">
              <a:alphaModFix/>
            </a:blip>
            <a:stretch>
              <a:fillRect/>
            </a:stretch>
          </p:blipFill>
          <p:spPr>
            <a:xfrm>
              <a:off x="5995375" y="2048851"/>
              <a:ext cx="5878885" cy="1657350"/>
            </a:xfrm>
            <a:prstGeom prst="rect">
              <a:avLst/>
            </a:prstGeom>
            <a:noFill/>
            <a:ln>
              <a:noFill/>
            </a:ln>
            <a:effectLst>
              <a:outerShdw blurRad="57150" rotWithShape="0" algn="bl" dir="5400000" dist="19050">
                <a:srgbClr val="000000">
                  <a:alpha val="50000"/>
                </a:srgbClr>
              </a:outerShdw>
            </a:effectLst>
          </p:spPr>
        </p:pic>
        <p:sp>
          <p:nvSpPr>
            <p:cNvPr id="150" name="Google Shape;150;p19"/>
            <p:cNvSpPr txBox="1"/>
            <p:nvPr/>
          </p:nvSpPr>
          <p:spPr>
            <a:xfrm>
              <a:off x="8116085" y="3665635"/>
              <a:ext cx="3738900" cy="26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u="sng">
                  <a:solidFill>
                    <a:schemeClr val="hlink"/>
                  </a:solidFill>
                  <a:latin typeface="Montserrat"/>
                  <a:ea typeface="Montserrat"/>
                  <a:cs typeface="Montserrat"/>
                  <a:sym typeface="Montserrat"/>
                  <a:hlinkClick r:id="rId4"/>
                </a:rPr>
                <a:t>https://elixir-europe.org/platforms/data</a:t>
              </a:r>
              <a:r>
                <a:rPr lang="en-US" sz="1000">
                  <a:latin typeface="Montserrat"/>
                  <a:ea typeface="Montserrat"/>
                  <a:cs typeface="Montserrat"/>
                  <a:sym typeface="Montserrat"/>
                </a:rPr>
                <a:t> </a:t>
              </a:r>
              <a:endParaRPr sz="1000">
                <a:latin typeface="Montserrat"/>
                <a:ea typeface="Montserrat"/>
                <a:cs typeface="Montserrat"/>
                <a:sym typeface="Montserrat"/>
              </a:endParaRPr>
            </a:p>
          </p:txBody>
        </p:sp>
      </p:grpSp>
      <p:pic>
        <p:nvPicPr>
          <p:cNvPr id="151" name="Google Shape;151;p19"/>
          <p:cNvPicPr preferRelativeResize="0"/>
          <p:nvPr/>
        </p:nvPicPr>
        <p:blipFill>
          <a:blip r:embed="rId5">
            <a:alphaModFix/>
          </a:blip>
          <a:stretch>
            <a:fillRect/>
          </a:stretch>
        </p:blipFill>
        <p:spPr>
          <a:xfrm>
            <a:off x="1881225" y="1831598"/>
            <a:ext cx="1004219" cy="756949"/>
          </a:xfrm>
          <a:prstGeom prst="rect">
            <a:avLst/>
          </a:prstGeom>
          <a:noFill/>
          <a:ln>
            <a:noFill/>
          </a:ln>
        </p:spPr>
      </p:pic>
      <p:sp>
        <p:nvSpPr>
          <p:cNvPr id="152" name="Google Shape;152;p19"/>
          <p:cNvSpPr txBox="1"/>
          <p:nvPr>
            <p:ph idx="1" type="body"/>
          </p:nvPr>
        </p:nvSpPr>
        <p:spPr>
          <a:xfrm>
            <a:off x="2993425" y="4781350"/>
            <a:ext cx="6205200" cy="163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a:t>Focus on Life Sciences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LIXIR Belgium">
  <a:themeElements>
    <a:clrScheme name="ELIXIR Belgium">
      <a:dk1>
        <a:srgbClr val="4D4848"/>
      </a:dk1>
      <a:lt1>
        <a:srgbClr val="FFFFFF"/>
      </a:lt1>
      <a:dk2>
        <a:srgbClr val="4D4848"/>
      </a:dk2>
      <a:lt2>
        <a:srgbClr val="E7E6E6"/>
      </a:lt2>
      <a:accent1>
        <a:srgbClr val="0076A5"/>
      </a:accent1>
      <a:accent2>
        <a:srgbClr val="F47D20"/>
      </a:accent2>
      <a:accent3>
        <a:srgbClr val="4D4848"/>
      </a:accent3>
      <a:accent4>
        <a:srgbClr val="FFFFFF"/>
      </a:accent4>
      <a:accent5>
        <a:srgbClr val="FFFFFF"/>
      </a:accent5>
      <a:accent6>
        <a:srgbClr val="FFFFFF"/>
      </a:accent6>
      <a:hlink>
        <a:srgbClr val="0076A5"/>
      </a:hlink>
      <a:folHlink>
        <a:srgbClr val="F47D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